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6FF8BC-A8BA-467A-A7B8-4E96AD8A8761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9CE4598-F688-4331-83B0-AC0E1AE69F59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Sole </a:t>
          </a:r>
          <a:r>
            <a:rPr lang="en-US" baseline="0" dirty="0">
              <a:latin typeface="Bookman Old Style" panose="02050604050505020204" pitchFamily="18" charset="0"/>
            </a:rPr>
            <a:t>proprietorship</a:t>
          </a:r>
          <a:r>
            <a:rPr lang="en-US" dirty="0">
              <a:latin typeface="Bookman Old Style" panose="02050604050505020204" pitchFamily="18" charset="0"/>
            </a:rPr>
            <a:t>/Single Member LLC</a:t>
          </a:r>
        </a:p>
      </dgm:t>
    </dgm:pt>
    <dgm:pt modelId="{D34C322B-0F47-4A68-900A-1531D72A2CED}" type="parTrans" cxnId="{81340CED-C97A-4AA7-88B7-3A6849124705}">
      <dgm:prSet/>
      <dgm:spPr/>
      <dgm:t>
        <a:bodyPr/>
        <a:lstStyle/>
        <a:p>
          <a:endParaRPr lang="en-US"/>
        </a:p>
      </dgm:t>
    </dgm:pt>
    <dgm:pt modelId="{11060146-9168-4AD3-96DF-BABF9CAA6192}" type="sibTrans" cxnId="{81340CED-C97A-4AA7-88B7-3A6849124705}">
      <dgm:prSet/>
      <dgm:spPr/>
      <dgm:t>
        <a:bodyPr/>
        <a:lstStyle/>
        <a:p>
          <a:endParaRPr lang="en-US"/>
        </a:p>
      </dgm:t>
    </dgm:pt>
    <dgm:pt modelId="{4B35992D-63AF-4E80-B666-E03F6C1FF31F}">
      <dgm:prSet/>
      <dgm:spPr/>
      <dgm:t>
        <a:bodyPr/>
        <a:lstStyle/>
        <a:p>
          <a:r>
            <a:rPr lang="en-US" baseline="0">
              <a:latin typeface="Bookman Old Style" panose="02050604050505020204" pitchFamily="18" charset="0"/>
            </a:rPr>
            <a:t>Partnership/Multi-member LLC</a:t>
          </a:r>
        </a:p>
      </dgm:t>
    </dgm:pt>
    <dgm:pt modelId="{9B9C6B47-773E-4F18-A942-02D77CD1239A}" type="parTrans" cxnId="{1A828C45-6511-48E6-9398-6086F50BB5C2}">
      <dgm:prSet/>
      <dgm:spPr/>
      <dgm:t>
        <a:bodyPr/>
        <a:lstStyle/>
        <a:p>
          <a:endParaRPr lang="en-US"/>
        </a:p>
      </dgm:t>
    </dgm:pt>
    <dgm:pt modelId="{EFCCFB5E-3DA0-44AD-880F-29912BE5C00A}" type="sibTrans" cxnId="{1A828C45-6511-48E6-9398-6086F50BB5C2}">
      <dgm:prSet/>
      <dgm:spPr/>
      <dgm:t>
        <a:bodyPr/>
        <a:lstStyle/>
        <a:p>
          <a:endParaRPr lang="en-US"/>
        </a:p>
      </dgm:t>
    </dgm:pt>
    <dgm:pt modelId="{9C4C394F-3D5C-4890-A117-9BF4FD5CE67B}">
      <dgm:prSet/>
      <dgm:spPr/>
      <dgm:t>
        <a:bodyPr/>
        <a:lstStyle/>
        <a:p>
          <a:r>
            <a:rPr lang="en-US" baseline="0">
              <a:latin typeface="Bookman Old Style" panose="02050604050505020204" pitchFamily="18" charset="0"/>
            </a:rPr>
            <a:t>Corporation/S Corporation</a:t>
          </a:r>
        </a:p>
      </dgm:t>
    </dgm:pt>
    <dgm:pt modelId="{F70B2474-9201-4CCC-9C51-AC495EBB3F45}" type="parTrans" cxnId="{2EBA4C32-A203-4EE1-A61F-1A15547334D7}">
      <dgm:prSet/>
      <dgm:spPr/>
      <dgm:t>
        <a:bodyPr/>
        <a:lstStyle/>
        <a:p>
          <a:endParaRPr lang="en-US"/>
        </a:p>
      </dgm:t>
    </dgm:pt>
    <dgm:pt modelId="{0DB80966-6F23-4820-9C95-8471C946DF76}" type="sibTrans" cxnId="{2EBA4C32-A203-4EE1-A61F-1A15547334D7}">
      <dgm:prSet/>
      <dgm:spPr/>
      <dgm:t>
        <a:bodyPr/>
        <a:lstStyle/>
        <a:p>
          <a:endParaRPr lang="en-US"/>
        </a:p>
      </dgm:t>
    </dgm:pt>
    <dgm:pt modelId="{8A65B53B-E122-49B4-83C2-E77E94F8D883}">
      <dgm:prSet/>
      <dgm:spPr/>
      <dgm:t>
        <a:bodyPr/>
        <a:lstStyle/>
        <a:p>
          <a:r>
            <a:rPr lang="en-US" baseline="0" dirty="0">
              <a:latin typeface="Bookman Old Style" panose="02050604050505020204" pitchFamily="18" charset="0"/>
            </a:rPr>
            <a:t>Many people think LLC means </a:t>
          </a:r>
          <a:r>
            <a:rPr lang="en-US" i="1" baseline="0" dirty="0">
              <a:solidFill>
                <a:srgbClr val="FF0000"/>
              </a:solidFill>
              <a:latin typeface="Bookman Old Style" panose="02050604050505020204" pitchFamily="18" charset="0"/>
            </a:rPr>
            <a:t>Limited Liability </a:t>
          </a:r>
          <a:r>
            <a:rPr lang="en-US" i="1" u="none" strike="sngStrike" baseline="0" dirty="0">
              <a:solidFill>
                <a:srgbClr val="FF0000"/>
              </a:solidFill>
              <a:latin typeface="Bookman Old Style" panose="02050604050505020204" pitchFamily="18" charset="0"/>
            </a:rPr>
            <a:t>Corporation</a:t>
          </a:r>
          <a:r>
            <a:rPr lang="en-US" i="1" baseline="0" dirty="0">
              <a:solidFill>
                <a:srgbClr val="FF0000"/>
              </a:solidFill>
              <a:latin typeface="Bookman Old Style" panose="02050604050505020204" pitchFamily="18" charset="0"/>
            </a:rPr>
            <a:t> </a:t>
          </a:r>
          <a:r>
            <a:rPr lang="en-US" baseline="0" dirty="0">
              <a:latin typeface="Bookman Old Style" panose="02050604050505020204" pitchFamily="18" charset="0"/>
            </a:rPr>
            <a:t>and will tell you they are incorporated</a:t>
          </a:r>
        </a:p>
      </dgm:t>
    </dgm:pt>
    <dgm:pt modelId="{1EEA5CE3-FB84-4495-940A-7696A08C10E8}" type="parTrans" cxnId="{66F61F86-B5E6-4C11-81A9-3F6AB4D3F2D1}">
      <dgm:prSet/>
      <dgm:spPr/>
      <dgm:t>
        <a:bodyPr/>
        <a:lstStyle/>
        <a:p>
          <a:endParaRPr lang="en-US"/>
        </a:p>
      </dgm:t>
    </dgm:pt>
    <dgm:pt modelId="{A8E31771-1A5B-4066-939F-95990EF42256}" type="sibTrans" cxnId="{66F61F86-B5E6-4C11-81A9-3F6AB4D3F2D1}">
      <dgm:prSet/>
      <dgm:spPr/>
      <dgm:t>
        <a:bodyPr/>
        <a:lstStyle/>
        <a:p>
          <a:endParaRPr lang="en-US"/>
        </a:p>
      </dgm:t>
    </dgm:pt>
    <dgm:pt modelId="{4381E07F-DA47-4EC9-8A54-71FDE56F055D}">
      <dgm:prSet/>
      <dgm:spPr/>
      <dgm:t>
        <a:bodyPr/>
        <a:lstStyle/>
        <a:p>
          <a:r>
            <a:rPr lang="en-US" baseline="0" dirty="0">
              <a:latin typeface="Bookman Old Style" panose="02050604050505020204" pitchFamily="18" charset="0"/>
            </a:rPr>
            <a:t>LLC means </a:t>
          </a:r>
          <a:r>
            <a:rPr lang="en-US" b="1" baseline="0" dirty="0">
              <a:solidFill>
                <a:srgbClr val="FF0000"/>
              </a:solidFill>
              <a:latin typeface="Bookman Old Style" panose="02050604050505020204" pitchFamily="18" charset="0"/>
            </a:rPr>
            <a:t>Limited Liability </a:t>
          </a:r>
          <a:r>
            <a:rPr lang="en-US" b="1" u="sng" baseline="0" dirty="0">
              <a:solidFill>
                <a:srgbClr val="FF0000"/>
              </a:solidFill>
              <a:latin typeface="Bookman Old Style" panose="02050604050505020204" pitchFamily="18" charset="0"/>
            </a:rPr>
            <a:t>Company</a:t>
          </a:r>
          <a:r>
            <a:rPr lang="en-US" b="1" baseline="0" dirty="0">
              <a:solidFill>
                <a:srgbClr val="FF0000"/>
              </a:solidFill>
              <a:latin typeface="Bookman Old Style" panose="02050604050505020204" pitchFamily="18" charset="0"/>
            </a:rPr>
            <a:t> </a:t>
          </a:r>
          <a:r>
            <a:rPr lang="en-US" baseline="0" dirty="0">
              <a:latin typeface="Bookman Old Style" panose="02050604050505020204" pitchFamily="18" charset="0"/>
            </a:rPr>
            <a:t>and is more closely related to a Partnership than a Corporation</a:t>
          </a:r>
        </a:p>
      </dgm:t>
    </dgm:pt>
    <dgm:pt modelId="{A1ACB2CD-3AF3-404C-886D-D534C2346FDB}" type="parTrans" cxnId="{CF76BB82-3F2B-4FCA-A6E3-F34ABCFC9A3A}">
      <dgm:prSet/>
      <dgm:spPr/>
      <dgm:t>
        <a:bodyPr/>
        <a:lstStyle/>
        <a:p>
          <a:endParaRPr lang="en-US"/>
        </a:p>
      </dgm:t>
    </dgm:pt>
    <dgm:pt modelId="{D3D41309-C0AC-4C59-AD65-76F7E6FE3605}" type="sibTrans" cxnId="{CF76BB82-3F2B-4FCA-A6E3-F34ABCFC9A3A}">
      <dgm:prSet/>
      <dgm:spPr/>
      <dgm:t>
        <a:bodyPr/>
        <a:lstStyle/>
        <a:p>
          <a:endParaRPr lang="en-US"/>
        </a:p>
      </dgm:t>
    </dgm:pt>
    <dgm:pt modelId="{ACD71C13-1E06-40A9-A596-1824D40E2D49}">
      <dgm:prSet/>
      <dgm:spPr/>
      <dgm:t>
        <a:bodyPr/>
        <a:lstStyle/>
        <a:p>
          <a:r>
            <a:rPr lang="en-US" baseline="0" dirty="0">
              <a:latin typeface="Bookman Old Style" panose="02050604050505020204" pitchFamily="18" charset="0"/>
            </a:rPr>
            <a:t>Tax structure of a corporation vs. a partnership can be similar but have some significant differences that can create unfavorable tax consequences</a:t>
          </a:r>
        </a:p>
      </dgm:t>
    </dgm:pt>
    <dgm:pt modelId="{C76312F5-290C-4167-B83F-0B202DBCBC62}" type="parTrans" cxnId="{26CF1AE2-1907-4FB5-BAEF-B0EA1FA43438}">
      <dgm:prSet/>
      <dgm:spPr/>
      <dgm:t>
        <a:bodyPr/>
        <a:lstStyle/>
        <a:p>
          <a:endParaRPr lang="en-US"/>
        </a:p>
      </dgm:t>
    </dgm:pt>
    <dgm:pt modelId="{9F653200-97D0-455E-958A-1E94ED13577F}" type="sibTrans" cxnId="{26CF1AE2-1907-4FB5-BAEF-B0EA1FA43438}">
      <dgm:prSet/>
      <dgm:spPr/>
      <dgm:t>
        <a:bodyPr/>
        <a:lstStyle/>
        <a:p>
          <a:endParaRPr lang="en-US"/>
        </a:p>
      </dgm:t>
    </dgm:pt>
    <dgm:pt modelId="{D016EB9A-BE98-4DB7-8CEC-9C91F5EEE3AD}" type="pres">
      <dgm:prSet presAssocID="{AE6FF8BC-A8BA-467A-A7B8-4E96AD8A8761}" presName="linear" presStyleCnt="0">
        <dgm:presLayoutVars>
          <dgm:dir/>
          <dgm:animLvl val="lvl"/>
          <dgm:resizeHandles val="exact"/>
        </dgm:presLayoutVars>
      </dgm:prSet>
      <dgm:spPr/>
    </dgm:pt>
    <dgm:pt modelId="{A5B5E341-A043-4F74-AA4E-D41772F44354}" type="pres">
      <dgm:prSet presAssocID="{A9CE4598-F688-4331-83B0-AC0E1AE69F59}" presName="parentLin" presStyleCnt="0"/>
      <dgm:spPr/>
    </dgm:pt>
    <dgm:pt modelId="{21C9F91A-0A7A-47E3-8CC5-C628E3E9E5D0}" type="pres">
      <dgm:prSet presAssocID="{A9CE4598-F688-4331-83B0-AC0E1AE69F59}" presName="parentLeftMargin" presStyleLbl="node1" presStyleIdx="0" presStyleCnt="3"/>
      <dgm:spPr/>
    </dgm:pt>
    <dgm:pt modelId="{A311848C-9FF3-4559-984C-490F1192FF92}" type="pres">
      <dgm:prSet presAssocID="{A9CE4598-F688-4331-83B0-AC0E1AE69F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DF134C5-BC3F-41CD-9640-9D806EC79D30}" type="pres">
      <dgm:prSet presAssocID="{A9CE4598-F688-4331-83B0-AC0E1AE69F59}" presName="negativeSpace" presStyleCnt="0"/>
      <dgm:spPr/>
    </dgm:pt>
    <dgm:pt modelId="{CE5E47B1-14DC-4A99-B97E-6309C0C33F9E}" type="pres">
      <dgm:prSet presAssocID="{A9CE4598-F688-4331-83B0-AC0E1AE69F59}" presName="childText" presStyleLbl="conFgAcc1" presStyleIdx="0" presStyleCnt="3">
        <dgm:presLayoutVars>
          <dgm:bulletEnabled val="1"/>
        </dgm:presLayoutVars>
      </dgm:prSet>
      <dgm:spPr/>
    </dgm:pt>
    <dgm:pt modelId="{16283AB0-4AD0-4F85-8ABF-616726DC455A}" type="pres">
      <dgm:prSet presAssocID="{11060146-9168-4AD3-96DF-BABF9CAA6192}" presName="spaceBetweenRectangles" presStyleCnt="0"/>
      <dgm:spPr/>
    </dgm:pt>
    <dgm:pt modelId="{04B17052-C607-444B-A130-A314A87CEB11}" type="pres">
      <dgm:prSet presAssocID="{4B35992D-63AF-4E80-B666-E03F6C1FF31F}" presName="parentLin" presStyleCnt="0"/>
      <dgm:spPr/>
    </dgm:pt>
    <dgm:pt modelId="{A319158B-7137-4CE6-AB46-D4BD4EF63600}" type="pres">
      <dgm:prSet presAssocID="{4B35992D-63AF-4E80-B666-E03F6C1FF31F}" presName="parentLeftMargin" presStyleLbl="node1" presStyleIdx="0" presStyleCnt="3"/>
      <dgm:spPr/>
    </dgm:pt>
    <dgm:pt modelId="{84DF3FA7-ADFC-4A6E-9934-EB007326AF06}" type="pres">
      <dgm:prSet presAssocID="{4B35992D-63AF-4E80-B666-E03F6C1FF3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476B66-D86F-48FB-A613-90DC9643F70E}" type="pres">
      <dgm:prSet presAssocID="{4B35992D-63AF-4E80-B666-E03F6C1FF31F}" presName="negativeSpace" presStyleCnt="0"/>
      <dgm:spPr/>
    </dgm:pt>
    <dgm:pt modelId="{D74DBD6D-F2FB-43B1-A57B-A3FA64D02212}" type="pres">
      <dgm:prSet presAssocID="{4B35992D-63AF-4E80-B666-E03F6C1FF31F}" presName="childText" presStyleLbl="conFgAcc1" presStyleIdx="1" presStyleCnt="3">
        <dgm:presLayoutVars>
          <dgm:bulletEnabled val="1"/>
        </dgm:presLayoutVars>
      </dgm:prSet>
      <dgm:spPr/>
    </dgm:pt>
    <dgm:pt modelId="{6F536C88-A4C7-4896-92F6-8864C8C048CD}" type="pres">
      <dgm:prSet presAssocID="{EFCCFB5E-3DA0-44AD-880F-29912BE5C00A}" presName="spaceBetweenRectangles" presStyleCnt="0"/>
      <dgm:spPr/>
    </dgm:pt>
    <dgm:pt modelId="{EFE043CC-924E-439C-ABD7-5103F59C60BF}" type="pres">
      <dgm:prSet presAssocID="{9C4C394F-3D5C-4890-A117-9BF4FD5CE67B}" presName="parentLin" presStyleCnt="0"/>
      <dgm:spPr/>
    </dgm:pt>
    <dgm:pt modelId="{850FCBEE-6D3F-439C-A104-33336BFD51C9}" type="pres">
      <dgm:prSet presAssocID="{9C4C394F-3D5C-4890-A117-9BF4FD5CE67B}" presName="parentLeftMargin" presStyleLbl="node1" presStyleIdx="1" presStyleCnt="3"/>
      <dgm:spPr/>
    </dgm:pt>
    <dgm:pt modelId="{E943D71B-F2C4-4835-891E-58B00BA0DFB2}" type="pres">
      <dgm:prSet presAssocID="{9C4C394F-3D5C-4890-A117-9BF4FD5CE6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4CBCA6-CDDD-49AF-8AD7-14030E5BBB6E}" type="pres">
      <dgm:prSet presAssocID="{9C4C394F-3D5C-4890-A117-9BF4FD5CE67B}" presName="negativeSpace" presStyleCnt="0"/>
      <dgm:spPr/>
    </dgm:pt>
    <dgm:pt modelId="{493EF727-0197-4F3B-8783-2901389B1EFD}" type="pres">
      <dgm:prSet presAssocID="{9C4C394F-3D5C-4890-A117-9BF4FD5CE6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32AC903-141E-4920-B468-0C20201074D1}" type="presOf" srcId="{9C4C394F-3D5C-4890-A117-9BF4FD5CE67B}" destId="{E943D71B-F2C4-4835-891E-58B00BA0DFB2}" srcOrd="1" destOrd="0" presId="urn:microsoft.com/office/officeart/2005/8/layout/list1"/>
    <dgm:cxn modelId="{AE423D2C-8680-454A-9C87-9B51D654A876}" type="presOf" srcId="{AE6FF8BC-A8BA-467A-A7B8-4E96AD8A8761}" destId="{D016EB9A-BE98-4DB7-8CEC-9C91F5EEE3AD}" srcOrd="0" destOrd="0" presId="urn:microsoft.com/office/officeart/2005/8/layout/list1"/>
    <dgm:cxn modelId="{2EBA4C32-A203-4EE1-A61F-1A15547334D7}" srcId="{AE6FF8BC-A8BA-467A-A7B8-4E96AD8A8761}" destId="{9C4C394F-3D5C-4890-A117-9BF4FD5CE67B}" srcOrd="2" destOrd="0" parTransId="{F70B2474-9201-4CCC-9C51-AC495EBB3F45}" sibTransId="{0DB80966-6F23-4820-9C95-8471C946DF76}"/>
    <dgm:cxn modelId="{D5277F61-0920-4633-A149-F023A99BF03B}" type="presOf" srcId="{4381E07F-DA47-4EC9-8A54-71FDE56F055D}" destId="{493EF727-0197-4F3B-8783-2901389B1EFD}" srcOrd="0" destOrd="1" presId="urn:microsoft.com/office/officeart/2005/8/layout/list1"/>
    <dgm:cxn modelId="{9CD90844-F62D-443B-A0B7-3DF1D018C639}" type="presOf" srcId="{A9CE4598-F688-4331-83B0-AC0E1AE69F59}" destId="{21C9F91A-0A7A-47E3-8CC5-C628E3E9E5D0}" srcOrd="0" destOrd="0" presId="urn:microsoft.com/office/officeart/2005/8/layout/list1"/>
    <dgm:cxn modelId="{1A828C45-6511-48E6-9398-6086F50BB5C2}" srcId="{AE6FF8BC-A8BA-467A-A7B8-4E96AD8A8761}" destId="{4B35992D-63AF-4E80-B666-E03F6C1FF31F}" srcOrd="1" destOrd="0" parTransId="{9B9C6B47-773E-4F18-A942-02D77CD1239A}" sibTransId="{EFCCFB5E-3DA0-44AD-880F-29912BE5C00A}"/>
    <dgm:cxn modelId="{1BBB3358-B417-4250-B160-732EA3F3CAE5}" type="presOf" srcId="{8A65B53B-E122-49B4-83C2-E77E94F8D883}" destId="{493EF727-0197-4F3B-8783-2901389B1EFD}" srcOrd="0" destOrd="0" presId="urn:microsoft.com/office/officeart/2005/8/layout/list1"/>
    <dgm:cxn modelId="{F6491959-E58F-4B3A-9D14-1C3D5C2F12B6}" type="presOf" srcId="{ACD71C13-1E06-40A9-A596-1824D40E2D49}" destId="{493EF727-0197-4F3B-8783-2901389B1EFD}" srcOrd="0" destOrd="2" presId="urn:microsoft.com/office/officeart/2005/8/layout/list1"/>
    <dgm:cxn modelId="{264FE380-D13E-47FB-BD3F-C11180171B12}" type="presOf" srcId="{9C4C394F-3D5C-4890-A117-9BF4FD5CE67B}" destId="{850FCBEE-6D3F-439C-A104-33336BFD51C9}" srcOrd="0" destOrd="0" presId="urn:microsoft.com/office/officeart/2005/8/layout/list1"/>
    <dgm:cxn modelId="{A99EFD80-4C18-4633-A5DD-AB94DBAA4052}" type="presOf" srcId="{4B35992D-63AF-4E80-B666-E03F6C1FF31F}" destId="{A319158B-7137-4CE6-AB46-D4BD4EF63600}" srcOrd="0" destOrd="0" presId="urn:microsoft.com/office/officeart/2005/8/layout/list1"/>
    <dgm:cxn modelId="{CF76BB82-3F2B-4FCA-A6E3-F34ABCFC9A3A}" srcId="{9C4C394F-3D5C-4890-A117-9BF4FD5CE67B}" destId="{4381E07F-DA47-4EC9-8A54-71FDE56F055D}" srcOrd="1" destOrd="0" parTransId="{A1ACB2CD-3AF3-404C-886D-D534C2346FDB}" sibTransId="{D3D41309-C0AC-4C59-AD65-76F7E6FE3605}"/>
    <dgm:cxn modelId="{66F61F86-B5E6-4C11-81A9-3F6AB4D3F2D1}" srcId="{9C4C394F-3D5C-4890-A117-9BF4FD5CE67B}" destId="{8A65B53B-E122-49B4-83C2-E77E94F8D883}" srcOrd="0" destOrd="0" parTransId="{1EEA5CE3-FB84-4495-940A-7696A08C10E8}" sibTransId="{A8E31771-1A5B-4066-939F-95990EF42256}"/>
    <dgm:cxn modelId="{93F12296-065D-4A72-897A-BAFF9C1B5B91}" type="presOf" srcId="{4B35992D-63AF-4E80-B666-E03F6C1FF31F}" destId="{84DF3FA7-ADFC-4A6E-9934-EB007326AF06}" srcOrd="1" destOrd="0" presId="urn:microsoft.com/office/officeart/2005/8/layout/list1"/>
    <dgm:cxn modelId="{26CF1AE2-1907-4FB5-BAEF-B0EA1FA43438}" srcId="{9C4C394F-3D5C-4890-A117-9BF4FD5CE67B}" destId="{ACD71C13-1E06-40A9-A596-1824D40E2D49}" srcOrd="2" destOrd="0" parTransId="{C76312F5-290C-4167-B83F-0B202DBCBC62}" sibTransId="{9F653200-97D0-455E-958A-1E94ED13577F}"/>
    <dgm:cxn modelId="{81340CED-C97A-4AA7-88B7-3A6849124705}" srcId="{AE6FF8BC-A8BA-467A-A7B8-4E96AD8A8761}" destId="{A9CE4598-F688-4331-83B0-AC0E1AE69F59}" srcOrd="0" destOrd="0" parTransId="{D34C322B-0F47-4A68-900A-1531D72A2CED}" sibTransId="{11060146-9168-4AD3-96DF-BABF9CAA6192}"/>
    <dgm:cxn modelId="{9526EEF4-B1B1-4959-805E-FCFC11418037}" type="presOf" srcId="{A9CE4598-F688-4331-83B0-AC0E1AE69F59}" destId="{A311848C-9FF3-4559-984C-490F1192FF92}" srcOrd="1" destOrd="0" presId="urn:microsoft.com/office/officeart/2005/8/layout/list1"/>
    <dgm:cxn modelId="{2C5B274D-BF56-4AD9-9088-975DE7B598CF}" type="presParOf" srcId="{D016EB9A-BE98-4DB7-8CEC-9C91F5EEE3AD}" destId="{A5B5E341-A043-4F74-AA4E-D41772F44354}" srcOrd="0" destOrd="0" presId="urn:microsoft.com/office/officeart/2005/8/layout/list1"/>
    <dgm:cxn modelId="{FAF33D5C-D70C-435D-89D0-76F24E90E26C}" type="presParOf" srcId="{A5B5E341-A043-4F74-AA4E-D41772F44354}" destId="{21C9F91A-0A7A-47E3-8CC5-C628E3E9E5D0}" srcOrd="0" destOrd="0" presId="urn:microsoft.com/office/officeart/2005/8/layout/list1"/>
    <dgm:cxn modelId="{3C16B3DD-7CCE-4F23-8374-FF21E876689E}" type="presParOf" srcId="{A5B5E341-A043-4F74-AA4E-D41772F44354}" destId="{A311848C-9FF3-4559-984C-490F1192FF92}" srcOrd="1" destOrd="0" presId="urn:microsoft.com/office/officeart/2005/8/layout/list1"/>
    <dgm:cxn modelId="{41114D2E-2AEB-4E7D-A803-E446987DE86C}" type="presParOf" srcId="{D016EB9A-BE98-4DB7-8CEC-9C91F5EEE3AD}" destId="{5DF134C5-BC3F-41CD-9640-9D806EC79D30}" srcOrd="1" destOrd="0" presId="urn:microsoft.com/office/officeart/2005/8/layout/list1"/>
    <dgm:cxn modelId="{CF57F19D-4EC5-4347-BC8D-482707017437}" type="presParOf" srcId="{D016EB9A-BE98-4DB7-8CEC-9C91F5EEE3AD}" destId="{CE5E47B1-14DC-4A99-B97E-6309C0C33F9E}" srcOrd="2" destOrd="0" presId="urn:microsoft.com/office/officeart/2005/8/layout/list1"/>
    <dgm:cxn modelId="{183E5CD5-7917-48A2-AC1C-AD94746410B6}" type="presParOf" srcId="{D016EB9A-BE98-4DB7-8CEC-9C91F5EEE3AD}" destId="{16283AB0-4AD0-4F85-8ABF-616726DC455A}" srcOrd="3" destOrd="0" presId="urn:microsoft.com/office/officeart/2005/8/layout/list1"/>
    <dgm:cxn modelId="{5B803B4E-6B61-41ED-8366-F4D55233887D}" type="presParOf" srcId="{D016EB9A-BE98-4DB7-8CEC-9C91F5EEE3AD}" destId="{04B17052-C607-444B-A130-A314A87CEB11}" srcOrd="4" destOrd="0" presId="urn:microsoft.com/office/officeart/2005/8/layout/list1"/>
    <dgm:cxn modelId="{9F0C0A6E-207E-4463-B2CB-67381706FA8A}" type="presParOf" srcId="{04B17052-C607-444B-A130-A314A87CEB11}" destId="{A319158B-7137-4CE6-AB46-D4BD4EF63600}" srcOrd="0" destOrd="0" presId="urn:microsoft.com/office/officeart/2005/8/layout/list1"/>
    <dgm:cxn modelId="{99918206-6131-4D2A-85A1-B10AB5655403}" type="presParOf" srcId="{04B17052-C607-444B-A130-A314A87CEB11}" destId="{84DF3FA7-ADFC-4A6E-9934-EB007326AF06}" srcOrd="1" destOrd="0" presId="urn:microsoft.com/office/officeart/2005/8/layout/list1"/>
    <dgm:cxn modelId="{E1BB0692-17E3-4EDA-9025-7062292E5B2F}" type="presParOf" srcId="{D016EB9A-BE98-4DB7-8CEC-9C91F5EEE3AD}" destId="{AF476B66-D86F-48FB-A613-90DC9643F70E}" srcOrd="5" destOrd="0" presId="urn:microsoft.com/office/officeart/2005/8/layout/list1"/>
    <dgm:cxn modelId="{7F93EFED-E9B0-48A0-9DE8-F2CC68E7644F}" type="presParOf" srcId="{D016EB9A-BE98-4DB7-8CEC-9C91F5EEE3AD}" destId="{D74DBD6D-F2FB-43B1-A57B-A3FA64D02212}" srcOrd="6" destOrd="0" presId="urn:microsoft.com/office/officeart/2005/8/layout/list1"/>
    <dgm:cxn modelId="{0B5DCD00-F3B0-4B25-A86A-AC7996D21816}" type="presParOf" srcId="{D016EB9A-BE98-4DB7-8CEC-9C91F5EEE3AD}" destId="{6F536C88-A4C7-4896-92F6-8864C8C048CD}" srcOrd="7" destOrd="0" presId="urn:microsoft.com/office/officeart/2005/8/layout/list1"/>
    <dgm:cxn modelId="{4AE007F3-9D45-4956-88D3-D4A4087CA28A}" type="presParOf" srcId="{D016EB9A-BE98-4DB7-8CEC-9C91F5EEE3AD}" destId="{EFE043CC-924E-439C-ABD7-5103F59C60BF}" srcOrd="8" destOrd="0" presId="urn:microsoft.com/office/officeart/2005/8/layout/list1"/>
    <dgm:cxn modelId="{69009583-6D6A-496B-BB5F-8C9E7E95A420}" type="presParOf" srcId="{EFE043CC-924E-439C-ABD7-5103F59C60BF}" destId="{850FCBEE-6D3F-439C-A104-33336BFD51C9}" srcOrd="0" destOrd="0" presId="urn:microsoft.com/office/officeart/2005/8/layout/list1"/>
    <dgm:cxn modelId="{30E95996-F48C-4A79-8394-6CAC5ACDF964}" type="presParOf" srcId="{EFE043CC-924E-439C-ABD7-5103F59C60BF}" destId="{E943D71B-F2C4-4835-891E-58B00BA0DFB2}" srcOrd="1" destOrd="0" presId="urn:microsoft.com/office/officeart/2005/8/layout/list1"/>
    <dgm:cxn modelId="{91209954-D746-43D9-9D99-6936D91592D8}" type="presParOf" srcId="{D016EB9A-BE98-4DB7-8CEC-9C91F5EEE3AD}" destId="{054CBCA6-CDDD-49AF-8AD7-14030E5BBB6E}" srcOrd="9" destOrd="0" presId="urn:microsoft.com/office/officeart/2005/8/layout/list1"/>
    <dgm:cxn modelId="{087479DD-AC04-42C9-8ECB-F98FF1AE7DAF}" type="presParOf" srcId="{D016EB9A-BE98-4DB7-8CEC-9C91F5EEE3AD}" destId="{493EF727-0197-4F3B-8783-2901389B1EF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5917F9-1E8E-46BB-9E8B-9D3AB7BACDC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71B4F525-E276-482F-BD50-988E45DB2005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Many small business owners judge the success of their business based on the balance in their checkbook.</a:t>
          </a:r>
        </a:p>
      </dgm:t>
    </dgm:pt>
    <dgm:pt modelId="{E25D05C8-08D8-42D0-AB52-2EC5713C7ECD}" type="parTrans" cxnId="{6B9907C2-CB5C-40F2-B441-ED251DEC770C}">
      <dgm:prSet/>
      <dgm:spPr/>
      <dgm:t>
        <a:bodyPr/>
        <a:lstStyle/>
        <a:p>
          <a:endParaRPr lang="en-US"/>
        </a:p>
      </dgm:t>
    </dgm:pt>
    <dgm:pt modelId="{228184C1-BE15-47BF-8528-651D06FD601D}" type="sibTrans" cxnId="{6B9907C2-CB5C-40F2-B441-ED251DEC770C}">
      <dgm:prSet/>
      <dgm:spPr/>
      <dgm:t>
        <a:bodyPr/>
        <a:lstStyle/>
        <a:p>
          <a:endParaRPr lang="en-US"/>
        </a:p>
      </dgm:t>
    </dgm:pt>
    <dgm:pt modelId="{E366A987-0FE1-45BC-8F8D-32D2F1278678}">
      <dgm:prSet/>
      <dgm:spPr/>
      <dgm:t>
        <a:bodyPr/>
        <a:lstStyle/>
        <a:p>
          <a:r>
            <a:rPr lang="en-US">
              <a:latin typeface="Bookman Old Style" panose="02050604050505020204" pitchFamily="18" charset="0"/>
            </a:rPr>
            <a:t>Do you need a complicated customized computer system or is a spreadsheet going to be sufficient?</a:t>
          </a:r>
        </a:p>
      </dgm:t>
    </dgm:pt>
    <dgm:pt modelId="{4DBF16DF-6881-4D4E-900D-EC8E87BD0F9C}" type="parTrans" cxnId="{A72971B9-4C4B-4ADA-854C-6F324EE19380}">
      <dgm:prSet/>
      <dgm:spPr/>
      <dgm:t>
        <a:bodyPr/>
        <a:lstStyle/>
        <a:p>
          <a:endParaRPr lang="en-US"/>
        </a:p>
      </dgm:t>
    </dgm:pt>
    <dgm:pt modelId="{336F732F-37B7-4F46-AE49-D78DBA8FBF46}" type="sibTrans" cxnId="{A72971B9-4C4B-4ADA-854C-6F324EE19380}">
      <dgm:prSet/>
      <dgm:spPr/>
      <dgm:t>
        <a:bodyPr/>
        <a:lstStyle/>
        <a:p>
          <a:endParaRPr lang="en-US"/>
        </a:p>
      </dgm:t>
    </dgm:pt>
    <dgm:pt modelId="{0D5144C0-248C-46DA-BCAB-0E1DEC7CC4E6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How much time will you have to manage the system vs. managing your business?</a:t>
          </a:r>
        </a:p>
      </dgm:t>
    </dgm:pt>
    <dgm:pt modelId="{6B443EE7-A258-41D6-AF39-A9CD24D2CF36}" type="parTrans" cxnId="{00661F30-5381-44B6-B3C2-C3E0A4ED08D5}">
      <dgm:prSet/>
      <dgm:spPr/>
      <dgm:t>
        <a:bodyPr/>
        <a:lstStyle/>
        <a:p>
          <a:endParaRPr lang="en-US"/>
        </a:p>
      </dgm:t>
    </dgm:pt>
    <dgm:pt modelId="{7960B2D3-2A06-4CD5-BA15-C47DDB27D335}" type="sibTrans" cxnId="{00661F30-5381-44B6-B3C2-C3E0A4ED08D5}">
      <dgm:prSet/>
      <dgm:spPr/>
      <dgm:t>
        <a:bodyPr/>
        <a:lstStyle/>
        <a:p>
          <a:endParaRPr lang="en-US"/>
        </a:p>
      </dgm:t>
    </dgm:pt>
    <dgm:pt modelId="{B8A9ECCA-C29B-41C3-ABC8-E4544850215A}">
      <dgm:prSet custT="1"/>
      <dgm:spPr/>
      <dgm:t>
        <a:bodyPr/>
        <a:lstStyle/>
        <a:p>
          <a:r>
            <a:rPr lang="en-US" sz="1600" dirty="0">
              <a:latin typeface="Bookman Old Style" panose="02050604050505020204" pitchFamily="18" charset="0"/>
            </a:rPr>
            <a:t>Hiring internal staff</a:t>
          </a:r>
        </a:p>
      </dgm:t>
    </dgm:pt>
    <dgm:pt modelId="{30032740-CB33-41B7-87F4-6D4472F49468}" type="parTrans" cxnId="{EE4109C3-8682-427E-8B91-39183003B21B}">
      <dgm:prSet/>
      <dgm:spPr/>
      <dgm:t>
        <a:bodyPr/>
        <a:lstStyle/>
        <a:p>
          <a:endParaRPr lang="en-US"/>
        </a:p>
      </dgm:t>
    </dgm:pt>
    <dgm:pt modelId="{79F39204-BB07-42E4-9093-59A6DA5D6B39}" type="sibTrans" cxnId="{EE4109C3-8682-427E-8B91-39183003B21B}">
      <dgm:prSet/>
      <dgm:spPr/>
      <dgm:t>
        <a:bodyPr/>
        <a:lstStyle/>
        <a:p>
          <a:endParaRPr lang="en-US"/>
        </a:p>
      </dgm:t>
    </dgm:pt>
    <dgm:pt modelId="{4E836F56-1400-4AC5-81F3-6996E1F4DFD2}">
      <dgm:prSet custT="1"/>
      <dgm:spPr/>
      <dgm:t>
        <a:bodyPr/>
        <a:lstStyle/>
        <a:p>
          <a:r>
            <a:rPr lang="en-US" sz="1600" dirty="0">
              <a:latin typeface="Bookman Old Style" panose="02050604050505020204" pitchFamily="18" charset="0"/>
            </a:rPr>
            <a:t>Outsourcing some or all of your accounting services including bookkeeping, payroll, sales &amp; use tax, etc.</a:t>
          </a:r>
        </a:p>
      </dgm:t>
    </dgm:pt>
    <dgm:pt modelId="{9B88002E-1894-4A80-A989-44E4CEF31B85}" type="parTrans" cxnId="{57620440-B788-4B2B-A77C-B9BE7F0B4C39}">
      <dgm:prSet/>
      <dgm:spPr/>
      <dgm:t>
        <a:bodyPr/>
        <a:lstStyle/>
        <a:p>
          <a:endParaRPr lang="en-US"/>
        </a:p>
      </dgm:t>
    </dgm:pt>
    <dgm:pt modelId="{DA9E96D0-9F24-4D9A-BDBA-15A629C32F71}" type="sibTrans" cxnId="{57620440-B788-4B2B-A77C-B9BE7F0B4C39}">
      <dgm:prSet/>
      <dgm:spPr/>
      <dgm:t>
        <a:bodyPr/>
        <a:lstStyle/>
        <a:p>
          <a:endParaRPr lang="en-US"/>
        </a:p>
      </dgm:t>
    </dgm:pt>
    <dgm:pt modelId="{74FAD99A-BF43-4199-A545-B0465E9FB122}" type="pres">
      <dgm:prSet presAssocID="{845917F9-1E8E-46BB-9E8B-9D3AB7BACDCE}" presName="root" presStyleCnt="0">
        <dgm:presLayoutVars>
          <dgm:dir/>
          <dgm:resizeHandles val="exact"/>
        </dgm:presLayoutVars>
      </dgm:prSet>
      <dgm:spPr/>
    </dgm:pt>
    <dgm:pt modelId="{B2271250-F123-48CB-A84F-01BAB7CBBF1A}" type="pres">
      <dgm:prSet presAssocID="{71B4F525-E276-482F-BD50-988E45DB2005}" presName="compNode" presStyleCnt="0"/>
      <dgm:spPr/>
    </dgm:pt>
    <dgm:pt modelId="{AACCE2E0-3AAA-4DF0-BE06-25FFB01791DF}" type="pres">
      <dgm:prSet presAssocID="{71B4F525-E276-482F-BD50-988E45DB2005}" presName="bgRect" presStyleLbl="bgShp" presStyleIdx="0" presStyleCnt="3"/>
      <dgm:spPr/>
    </dgm:pt>
    <dgm:pt modelId="{20313725-1F1A-4A3B-892A-BAAA522708EE}" type="pres">
      <dgm:prSet presAssocID="{71B4F525-E276-482F-BD50-988E45DB200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40A5085-2FEF-4E64-9ECD-596801124357}" type="pres">
      <dgm:prSet presAssocID="{71B4F525-E276-482F-BD50-988E45DB2005}" presName="spaceRect" presStyleCnt="0"/>
      <dgm:spPr/>
    </dgm:pt>
    <dgm:pt modelId="{CE8B0CCD-E70A-42AC-952A-19D2DA53575E}" type="pres">
      <dgm:prSet presAssocID="{71B4F525-E276-482F-BD50-988E45DB2005}" presName="parTx" presStyleLbl="revTx" presStyleIdx="0" presStyleCnt="4">
        <dgm:presLayoutVars>
          <dgm:chMax val="0"/>
          <dgm:chPref val="0"/>
        </dgm:presLayoutVars>
      </dgm:prSet>
      <dgm:spPr/>
    </dgm:pt>
    <dgm:pt modelId="{6092ED04-2963-4ACB-B337-0A0DD99970FA}" type="pres">
      <dgm:prSet presAssocID="{228184C1-BE15-47BF-8528-651D06FD601D}" presName="sibTrans" presStyleCnt="0"/>
      <dgm:spPr/>
    </dgm:pt>
    <dgm:pt modelId="{4DD39B7D-3646-4524-8F8E-8039666C9A74}" type="pres">
      <dgm:prSet presAssocID="{E366A987-0FE1-45BC-8F8D-32D2F1278678}" presName="compNode" presStyleCnt="0"/>
      <dgm:spPr/>
    </dgm:pt>
    <dgm:pt modelId="{F5393E06-4DDD-4098-B337-65BFD8776CC9}" type="pres">
      <dgm:prSet presAssocID="{E366A987-0FE1-45BC-8F8D-32D2F1278678}" presName="bgRect" presStyleLbl="bgShp" presStyleIdx="1" presStyleCnt="3"/>
      <dgm:spPr/>
    </dgm:pt>
    <dgm:pt modelId="{F3E2041A-C8D6-4994-9C37-42EF29D5449C}" type="pres">
      <dgm:prSet presAssocID="{E366A987-0FE1-45BC-8F8D-32D2F12786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37D6C4A7-1A84-4479-AF7A-054077F634E4}" type="pres">
      <dgm:prSet presAssocID="{E366A987-0FE1-45BC-8F8D-32D2F1278678}" presName="spaceRect" presStyleCnt="0"/>
      <dgm:spPr/>
    </dgm:pt>
    <dgm:pt modelId="{24F06727-4ABE-4218-B4EC-16F64CCE5DBC}" type="pres">
      <dgm:prSet presAssocID="{E366A987-0FE1-45BC-8F8D-32D2F1278678}" presName="parTx" presStyleLbl="revTx" presStyleIdx="1" presStyleCnt="4">
        <dgm:presLayoutVars>
          <dgm:chMax val="0"/>
          <dgm:chPref val="0"/>
        </dgm:presLayoutVars>
      </dgm:prSet>
      <dgm:spPr/>
    </dgm:pt>
    <dgm:pt modelId="{D6341A1E-A262-4B59-A986-DAECB5994D68}" type="pres">
      <dgm:prSet presAssocID="{336F732F-37B7-4F46-AE49-D78DBA8FBF46}" presName="sibTrans" presStyleCnt="0"/>
      <dgm:spPr/>
    </dgm:pt>
    <dgm:pt modelId="{09EEAEF7-0D46-4AD6-A12C-C42CAC05EDFF}" type="pres">
      <dgm:prSet presAssocID="{0D5144C0-248C-46DA-BCAB-0E1DEC7CC4E6}" presName="compNode" presStyleCnt="0"/>
      <dgm:spPr/>
    </dgm:pt>
    <dgm:pt modelId="{58566DCD-63FD-4BC4-8B8C-4A2A6845B2CF}" type="pres">
      <dgm:prSet presAssocID="{0D5144C0-248C-46DA-BCAB-0E1DEC7CC4E6}" presName="bgRect" presStyleLbl="bgShp" presStyleIdx="2" presStyleCnt="3"/>
      <dgm:spPr/>
    </dgm:pt>
    <dgm:pt modelId="{D74C82CC-6218-4188-A371-366F9F0E6845}" type="pres">
      <dgm:prSet presAssocID="{0D5144C0-248C-46DA-BCAB-0E1DEC7CC4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A5B2B9D6-B431-46A1-8198-21A217A232F5}" type="pres">
      <dgm:prSet presAssocID="{0D5144C0-248C-46DA-BCAB-0E1DEC7CC4E6}" presName="spaceRect" presStyleCnt="0"/>
      <dgm:spPr/>
    </dgm:pt>
    <dgm:pt modelId="{64BD3B7D-822F-40D9-8713-24CC479005B9}" type="pres">
      <dgm:prSet presAssocID="{0D5144C0-248C-46DA-BCAB-0E1DEC7CC4E6}" presName="parTx" presStyleLbl="revTx" presStyleIdx="2" presStyleCnt="4">
        <dgm:presLayoutVars>
          <dgm:chMax val="0"/>
          <dgm:chPref val="0"/>
        </dgm:presLayoutVars>
      </dgm:prSet>
      <dgm:spPr/>
    </dgm:pt>
    <dgm:pt modelId="{E0856A36-552B-4EC3-AA80-EFEB34301C93}" type="pres">
      <dgm:prSet presAssocID="{0D5144C0-248C-46DA-BCAB-0E1DEC7CC4E6}" presName="desTx" presStyleLbl="revTx" presStyleIdx="3" presStyleCnt="4">
        <dgm:presLayoutVars/>
      </dgm:prSet>
      <dgm:spPr/>
    </dgm:pt>
  </dgm:ptLst>
  <dgm:cxnLst>
    <dgm:cxn modelId="{D95BDA2D-5B68-479A-B6BC-9262735036E8}" type="presOf" srcId="{0D5144C0-248C-46DA-BCAB-0E1DEC7CC4E6}" destId="{64BD3B7D-822F-40D9-8713-24CC479005B9}" srcOrd="0" destOrd="0" presId="urn:microsoft.com/office/officeart/2018/2/layout/IconVerticalSolidList"/>
    <dgm:cxn modelId="{00661F30-5381-44B6-B3C2-C3E0A4ED08D5}" srcId="{845917F9-1E8E-46BB-9E8B-9D3AB7BACDCE}" destId="{0D5144C0-248C-46DA-BCAB-0E1DEC7CC4E6}" srcOrd="2" destOrd="0" parTransId="{6B443EE7-A258-41D6-AF39-A9CD24D2CF36}" sibTransId="{7960B2D3-2A06-4CD5-BA15-C47DDB27D335}"/>
    <dgm:cxn modelId="{57620440-B788-4B2B-A77C-B9BE7F0B4C39}" srcId="{0D5144C0-248C-46DA-BCAB-0E1DEC7CC4E6}" destId="{4E836F56-1400-4AC5-81F3-6996E1F4DFD2}" srcOrd="1" destOrd="0" parTransId="{9B88002E-1894-4A80-A989-44E4CEF31B85}" sibTransId="{DA9E96D0-9F24-4D9A-BDBA-15A629C32F71}"/>
    <dgm:cxn modelId="{55CF745C-6AC6-4D96-AA6B-DFDDE8F8A946}" type="presOf" srcId="{B8A9ECCA-C29B-41C3-ABC8-E4544850215A}" destId="{E0856A36-552B-4EC3-AA80-EFEB34301C93}" srcOrd="0" destOrd="0" presId="urn:microsoft.com/office/officeart/2018/2/layout/IconVerticalSolidList"/>
    <dgm:cxn modelId="{47566A56-0B7D-40DF-AE3B-A42761FC8401}" type="presOf" srcId="{71B4F525-E276-482F-BD50-988E45DB2005}" destId="{CE8B0CCD-E70A-42AC-952A-19D2DA53575E}" srcOrd="0" destOrd="0" presId="urn:microsoft.com/office/officeart/2018/2/layout/IconVerticalSolidList"/>
    <dgm:cxn modelId="{F320A893-9795-49DE-A7ED-6CC16953A50D}" type="presOf" srcId="{4E836F56-1400-4AC5-81F3-6996E1F4DFD2}" destId="{E0856A36-552B-4EC3-AA80-EFEB34301C93}" srcOrd="0" destOrd="1" presId="urn:microsoft.com/office/officeart/2018/2/layout/IconVerticalSolidList"/>
    <dgm:cxn modelId="{A72971B9-4C4B-4ADA-854C-6F324EE19380}" srcId="{845917F9-1E8E-46BB-9E8B-9D3AB7BACDCE}" destId="{E366A987-0FE1-45BC-8F8D-32D2F1278678}" srcOrd="1" destOrd="0" parTransId="{4DBF16DF-6881-4D4E-900D-EC8E87BD0F9C}" sibTransId="{336F732F-37B7-4F46-AE49-D78DBA8FBF46}"/>
    <dgm:cxn modelId="{6B9907C2-CB5C-40F2-B441-ED251DEC770C}" srcId="{845917F9-1E8E-46BB-9E8B-9D3AB7BACDCE}" destId="{71B4F525-E276-482F-BD50-988E45DB2005}" srcOrd="0" destOrd="0" parTransId="{E25D05C8-08D8-42D0-AB52-2EC5713C7ECD}" sibTransId="{228184C1-BE15-47BF-8528-651D06FD601D}"/>
    <dgm:cxn modelId="{EE4109C3-8682-427E-8B91-39183003B21B}" srcId="{0D5144C0-248C-46DA-BCAB-0E1DEC7CC4E6}" destId="{B8A9ECCA-C29B-41C3-ABC8-E4544850215A}" srcOrd="0" destOrd="0" parTransId="{30032740-CB33-41B7-87F4-6D4472F49468}" sibTransId="{79F39204-BB07-42E4-9093-59A6DA5D6B39}"/>
    <dgm:cxn modelId="{548AD0D2-88D3-479D-9A1B-A2E4BEA7DF24}" type="presOf" srcId="{E366A987-0FE1-45BC-8F8D-32D2F1278678}" destId="{24F06727-4ABE-4218-B4EC-16F64CCE5DBC}" srcOrd="0" destOrd="0" presId="urn:microsoft.com/office/officeart/2018/2/layout/IconVerticalSolidList"/>
    <dgm:cxn modelId="{EBECD4EE-01B5-4273-9290-850D5921A747}" type="presOf" srcId="{845917F9-1E8E-46BB-9E8B-9D3AB7BACDCE}" destId="{74FAD99A-BF43-4199-A545-B0465E9FB122}" srcOrd="0" destOrd="0" presId="urn:microsoft.com/office/officeart/2018/2/layout/IconVerticalSolidList"/>
    <dgm:cxn modelId="{098804B0-FCB1-4344-AD6E-685DC413D988}" type="presParOf" srcId="{74FAD99A-BF43-4199-A545-B0465E9FB122}" destId="{B2271250-F123-48CB-A84F-01BAB7CBBF1A}" srcOrd="0" destOrd="0" presId="urn:microsoft.com/office/officeart/2018/2/layout/IconVerticalSolidList"/>
    <dgm:cxn modelId="{1A81A43F-A3F2-425C-9A32-C703B5766AC9}" type="presParOf" srcId="{B2271250-F123-48CB-A84F-01BAB7CBBF1A}" destId="{AACCE2E0-3AAA-4DF0-BE06-25FFB01791DF}" srcOrd="0" destOrd="0" presId="urn:microsoft.com/office/officeart/2018/2/layout/IconVerticalSolidList"/>
    <dgm:cxn modelId="{65E90638-BEA6-44CC-8851-E9C1088D7AB1}" type="presParOf" srcId="{B2271250-F123-48CB-A84F-01BAB7CBBF1A}" destId="{20313725-1F1A-4A3B-892A-BAAA522708EE}" srcOrd="1" destOrd="0" presId="urn:microsoft.com/office/officeart/2018/2/layout/IconVerticalSolidList"/>
    <dgm:cxn modelId="{1A36257D-F684-4362-9BFD-32EA518E836B}" type="presParOf" srcId="{B2271250-F123-48CB-A84F-01BAB7CBBF1A}" destId="{940A5085-2FEF-4E64-9ECD-596801124357}" srcOrd="2" destOrd="0" presId="urn:microsoft.com/office/officeart/2018/2/layout/IconVerticalSolidList"/>
    <dgm:cxn modelId="{226BDEF5-9C3D-42F3-8F65-5B014250A5FC}" type="presParOf" srcId="{B2271250-F123-48CB-A84F-01BAB7CBBF1A}" destId="{CE8B0CCD-E70A-42AC-952A-19D2DA53575E}" srcOrd="3" destOrd="0" presId="urn:microsoft.com/office/officeart/2018/2/layout/IconVerticalSolidList"/>
    <dgm:cxn modelId="{4EC96517-C4B1-40E9-BC99-3432E69808FE}" type="presParOf" srcId="{74FAD99A-BF43-4199-A545-B0465E9FB122}" destId="{6092ED04-2963-4ACB-B337-0A0DD99970FA}" srcOrd="1" destOrd="0" presId="urn:microsoft.com/office/officeart/2018/2/layout/IconVerticalSolidList"/>
    <dgm:cxn modelId="{13FD024B-9478-40B1-8475-81A5D49BE185}" type="presParOf" srcId="{74FAD99A-BF43-4199-A545-B0465E9FB122}" destId="{4DD39B7D-3646-4524-8F8E-8039666C9A74}" srcOrd="2" destOrd="0" presId="urn:microsoft.com/office/officeart/2018/2/layout/IconVerticalSolidList"/>
    <dgm:cxn modelId="{F7D29647-B2B3-469D-BDEC-247F9395CED9}" type="presParOf" srcId="{4DD39B7D-3646-4524-8F8E-8039666C9A74}" destId="{F5393E06-4DDD-4098-B337-65BFD8776CC9}" srcOrd="0" destOrd="0" presId="urn:microsoft.com/office/officeart/2018/2/layout/IconVerticalSolidList"/>
    <dgm:cxn modelId="{D25244CC-B7F2-4668-98E9-28EC13F74ACF}" type="presParOf" srcId="{4DD39B7D-3646-4524-8F8E-8039666C9A74}" destId="{F3E2041A-C8D6-4994-9C37-42EF29D5449C}" srcOrd="1" destOrd="0" presId="urn:microsoft.com/office/officeart/2018/2/layout/IconVerticalSolidList"/>
    <dgm:cxn modelId="{02C0E461-EC7C-4B44-AE1C-32E668278D9C}" type="presParOf" srcId="{4DD39B7D-3646-4524-8F8E-8039666C9A74}" destId="{37D6C4A7-1A84-4479-AF7A-054077F634E4}" srcOrd="2" destOrd="0" presId="urn:microsoft.com/office/officeart/2018/2/layout/IconVerticalSolidList"/>
    <dgm:cxn modelId="{46260832-1398-44AC-A03F-A87AE98A19BA}" type="presParOf" srcId="{4DD39B7D-3646-4524-8F8E-8039666C9A74}" destId="{24F06727-4ABE-4218-B4EC-16F64CCE5DBC}" srcOrd="3" destOrd="0" presId="urn:microsoft.com/office/officeart/2018/2/layout/IconVerticalSolidList"/>
    <dgm:cxn modelId="{E993C064-0790-404C-83F7-23DCA90E3428}" type="presParOf" srcId="{74FAD99A-BF43-4199-A545-B0465E9FB122}" destId="{D6341A1E-A262-4B59-A986-DAECB5994D68}" srcOrd="3" destOrd="0" presId="urn:microsoft.com/office/officeart/2018/2/layout/IconVerticalSolidList"/>
    <dgm:cxn modelId="{5F617C95-3624-4147-8D25-6B808A056687}" type="presParOf" srcId="{74FAD99A-BF43-4199-A545-B0465E9FB122}" destId="{09EEAEF7-0D46-4AD6-A12C-C42CAC05EDFF}" srcOrd="4" destOrd="0" presId="urn:microsoft.com/office/officeart/2018/2/layout/IconVerticalSolidList"/>
    <dgm:cxn modelId="{C3A2ED29-D34F-4818-B155-A69660C6CF9E}" type="presParOf" srcId="{09EEAEF7-0D46-4AD6-A12C-C42CAC05EDFF}" destId="{58566DCD-63FD-4BC4-8B8C-4A2A6845B2CF}" srcOrd="0" destOrd="0" presId="urn:microsoft.com/office/officeart/2018/2/layout/IconVerticalSolidList"/>
    <dgm:cxn modelId="{C6BC14C2-3F27-4B02-A4FA-F28E081F0A25}" type="presParOf" srcId="{09EEAEF7-0D46-4AD6-A12C-C42CAC05EDFF}" destId="{D74C82CC-6218-4188-A371-366F9F0E6845}" srcOrd="1" destOrd="0" presId="urn:microsoft.com/office/officeart/2018/2/layout/IconVerticalSolidList"/>
    <dgm:cxn modelId="{58A94491-15F3-4477-865D-F88C7F1C316C}" type="presParOf" srcId="{09EEAEF7-0D46-4AD6-A12C-C42CAC05EDFF}" destId="{A5B2B9D6-B431-46A1-8198-21A217A232F5}" srcOrd="2" destOrd="0" presId="urn:microsoft.com/office/officeart/2018/2/layout/IconVerticalSolidList"/>
    <dgm:cxn modelId="{CCDAE1BD-4A98-45AD-80E9-153600F8683C}" type="presParOf" srcId="{09EEAEF7-0D46-4AD6-A12C-C42CAC05EDFF}" destId="{64BD3B7D-822F-40D9-8713-24CC479005B9}" srcOrd="3" destOrd="0" presId="urn:microsoft.com/office/officeart/2018/2/layout/IconVerticalSolidList"/>
    <dgm:cxn modelId="{5BB305F9-A5B3-42DC-B78B-FDFBB051A1CA}" type="presParOf" srcId="{09EEAEF7-0D46-4AD6-A12C-C42CAC05EDFF}" destId="{E0856A36-552B-4EC3-AA80-EFEB34301C9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8AEF49-0F15-4EFA-8C59-DEAA5CE691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D9AFB5-A29F-49A4-AFF8-A6B07076AFCA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Will my business activity be required to file a separate annual return or will it be included directly on my personal return?</a:t>
          </a:r>
        </a:p>
      </dgm:t>
    </dgm:pt>
    <dgm:pt modelId="{A266702B-D7B6-45DE-97B4-8A609D3196B1}" type="parTrans" cxnId="{C6B490EC-9ADA-4744-91CE-79DA03CD2909}">
      <dgm:prSet/>
      <dgm:spPr/>
      <dgm:t>
        <a:bodyPr/>
        <a:lstStyle/>
        <a:p>
          <a:endParaRPr lang="en-US"/>
        </a:p>
      </dgm:t>
    </dgm:pt>
    <dgm:pt modelId="{7E8AC3B6-9867-4AB5-8DB8-FC0FB8A5BDF5}" type="sibTrans" cxnId="{C6B490EC-9ADA-4744-91CE-79DA03CD2909}">
      <dgm:prSet/>
      <dgm:spPr/>
      <dgm:t>
        <a:bodyPr/>
        <a:lstStyle/>
        <a:p>
          <a:endParaRPr lang="en-US"/>
        </a:p>
      </dgm:t>
    </dgm:pt>
    <dgm:pt modelId="{8B220CD4-78D1-4220-BA43-3C870DBC2A89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Will I be required to be a W-2 employee or am I prohibited from being a W-2 employee based on my entity type?</a:t>
          </a:r>
        </a:p>
      </dgm:t>
    </dgm:pt>
    <dgm:pt modelId="{4157F1A3-F0DF-4B1A-AAF1-29C9595EC76F}" type="parTrans" cxnId="{D73BEA62-7812-4AF2-8705-A2EDFEA4AAC6}">
      <dgm:prSet/>
      <dgm:spPr/>
      <dgm:t>
        <a:bodyPr/>
        <a:lstStyle/>
        <a:p>
          <a:endParaRPr lang="en-US"/>
        </a:p>
      </dgm:t>
    </dgm:pt>
    <dgm:pt modelId="{BD101C1B-7D91-4B5B-A284-017D8A801316}" type="sibTrans" cxnId="{D73BEA62-7812-4AF2-8705-A2EDFEA4AAC6}">
      <dgm:prSet/>
      <dgm:spPr/>
      <dgm:t>
        <a:bodyPr/>
        <a:lstStyle/>
        <a:p>
          <a:endParaRPr lang="en-US"/>
        </a:p>
      </dgm:t>
    </dgm:pt>
    <dgm:pt modelId="{10E0CCD9-DCBC-411D-AF58-75E120F57489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Will I have payroll for employees and what filing and payment requirements will that entail?</a:t>
          </a:r>
        </a:p>
      </dgm:t>
    </dgm:pt>
    <dgm:pt modelId="{D982FAA0-73A6-44DF-95C3-5F0E9CACD526}" type="parTrans" cxnId="{D8AC3A2D-CA28-4EC2-9954-1B33E9BF1C3D}">
      <dgm:prSet/>
      <dgm:spPr/>
      <dgm:t>
        <a:bodyPr/>
        <a:lstStyle/>
        <a:p>
          <a:endParaRPr lang="en-US"/>
        </a:p>
      </dgm:t>
    </dgm:pt>
    <dgm:pt modelId="{0CA85FFD-B672-44AC-9FC5-33854D105BEC}" type="sibTrans" cxnId="{D8AC3A2D-CA28-4EC2-9954-1B33E9BF1C3D}">
      <dgm:prSet/>
      <dgm:spPr/>
      <dgm:t>
        <a:bodyPr/>
        <a:lstStyle/>
        <a:p>
          <a:endParaRPr lang="en-US"/>
        </a:p>
      </dgm:t>
    </dgm:pt>
    <dgm:pt modelId="{E28105E3-DA42-4C93-8619-0D6B4C4F9210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Will I be required to collect and remit sales &amp; use and for what jurisdictions?</a:t>
          </a:r>
        </a:p>
      </dgm:t>
    </dgm:pt>
    <dgm:pt modelId="{982D9827-8EDD-451E-9BD5-3EFF27B141FF}" type="parTrans" cxnId="{B3F36B5B-EC8F-48E4-8D3E-6C80511BF304}">
      <dgm:prSet/>
      <dgm:spPr/>
      <dgm:t>
        <a:bodyPr/>
        <a:lstStyle/>
        <a:p>
          <a:endParaRPr lang="en-US"/>
        </a:p>
      </dgm:t>
    </dgm:pt>
    <dgm:pt modelId="{56D036B3-751F-4252-BAC3-F4212CB8AE7F}" type="sibTrans" cxnId="{B3F36B5B-EC8F-48E4-8D3E-6C80511BF304}">
      <dgm:prSet/>
      <dgm:spPr/>
      <dgm:t>
        <a:bodyPr/>
        <a:lstStyle/>
        <a:p>
          <a:endParaRPr lang="en-US"/>
        </a:p>
      </dgm:t>
    </dgm:pt>
    <dgm:pt modelId="{18CC9E74-61D2-4EFB-A9C1-3D8B8DED5843}">
      <dgm:prSet/>
      <dgm:spPr/>
      <dgm:t>
        <a:bodyPr/>
        <a:lstStyle/>
        <a:p>
          <a:r>
            <a:rPr lang="en-US" dirty="0">
              <a:latin typeface="Bookman Old Style" panose="02050604050505020204" pitchFamily="18" charset="0"/>
            </a:rPr>
            <a:t>Getting behind in PAYROLL TAXES and SALES &amp; USE TAXES can cause a business to struggle and even fail</a:t>
          </a:r>
          <a:br>
            <a:rPr lang="en-US" dirty="0">
              <a:latin typeface="Bookman Old Style" panose="02050604050505020204" pitchFamily="18" charset="0"/>
            </a:rPr>
          </a:br>
          <a:r>
            <a:rPr lang="en-US" dirty="0">
              <a:latin typeface="Bookman Old Style" panose="02050604050505020204" pitchFamily="18" charset="0"/>
            </a:rPr>
            <a:t>                   *  Large penalties and interest </a:t>
          </a:r>
        </a:p>
      </dgm:t>
    </dgm:pt>
    <dgm:pt modelId="{AD33B77E-B128-4E97-B842-208D43D2F949}" type="parTrans" cxnId="{36197C3A-D8FE-4FAD-8942-BD5627D46918}">
      <dgm:prSet/>
      <dgm:spPr/>
      <dgm:t>
        <a:bodyPr/>
        <a:lstStyle/>
        <a:p>
          <a:endParaRPr lang="en-US"/>
        </a:p>
      </dgm:t>
    </dgm:pt>
    <dgm:pt modelId="{B3179664-E47F-4BFE-80B2-E275D9047D23}" type="sibTrans" cxnId="{36197C3A-D8FE-4FAD-8942-BD5627D46918}">
      <dgm:prSet/>
      <dgm:spPr/>
      <dgm:t>
        <a:bodyPr/>
        <a:lstStyle/>
        <a:p>
          <a:endParaRPr lang="en-US"/>
        </a:p>
      </dgm:t>
    </dgm:pt>
    <dgm:pt modelId="{ACBFFEEB-6730-49B7-8131-4FA474042FD8}" type="pres">
      <dgm:prSet presAssocID="{D58AEF49-0F15-4EFA-8C59-DEAA5CE69170}" presName="linear" presStyleCnt="0">
        <dgm:presLayoutVars>
          <dgm:animLvl val="lvl"/>
          <dgm:resizeHandles val="exact"/>
        </dgm:presLayoutVars>
      </dgm:prSet>
      <dgm:spPr/>
    </dgm:pt>
    <dgm:pt modelId="{4BAD641F-C113-44FC-8AC2-2AB34FD8626D}" type="pres">
      <dgm:prSet presAssocID="{0AD9AFB5-A29F-49A4-AFF8-A6B07076AFC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D36DBF-25A3-4F33-93B7-3A6BEE36A1D1}" type="pres">
      <dgm:prSet presAssocID="{7E8AC3B6-9867-4AB5-8DB8-FC0FB8A5BDF5}" presName="spacer" presStyleCnt="0"/>
      <dgm:spPr/>
    </dgm:pt>
    <dgm:pt modelId="{C679E9CD-89BD-4D42-BF1B-400F22658084}" type="pres">
      <dgm:prSet presAssocID="{8B220CD4-78D1-4220-BA43-3C870DBC2A8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E5D09FB-079D-4B2E-A093-AC3D27CDEAEF}" type="pres">
      <dgm:prSet presAssocID="{BD101C1B-7D91-4B5B-A284-017D8A801316}" presName="spacer" presStyleCnt="0"/>
      <dgm:spPr/>
    </dgm:pt>
    <dgm:pt modelId="{49712718-2659-433E-8BC7-9AD62CC925E5}" type="pres">
      <dgm:prSet presAssocID="{10E0CCD9-DCBC-411D-AF58-75E120F5748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834B0F2-36D9-4FE7-85AD-FA0E2B997AB1}" type="pres">
      <dgm:prSet presAssocID="{0CA85FFD-B672-44AC-9FC5-33854D105BEC}" presName="spacer" presStyleCnt="0"/>
      <dgm:spPr/>
    </dgm:pt>
    <dgm:pt modelId="{C06B92B5-CCFC-4F57-B419-696899C27288}" type="pres">
      <dgm:prSet presAssocID="{E28105E3-DA42-4C93-8619-0D6B4C4F92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FD7621C-6586-4F1D-801E-AA760DAC4842}" type="pres">
      <dgm:prSet presAssocID="{56D036B3-751F-4252-BAC3-F4212CB8AE7F}" presName="spacer" presStyleCnt="0"/>
      <dgm:spPr/>
    </dgm:pt>
    <dgm:pt modelId="{3DD9BB64-E3CD-4C97-B2A9-5CBFF27219E3}" type="pres">
      <dgm:prSet presAssocID="{18CC9E74-61D2-4EFB-A9C1-3D8B8DED584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8D72818-5AE4-4B25-8B62-FE6F8077DA3B}" type="presOf" srcId="{E28105E3-DA42-4C93-8619-0D6B4C4F9210}" destId="{C06B92B5-CCFC-4F57-B419-696899C27288}" srcOrd="0" destOrd="0" presId="urn:microsoft.com/office/officeart/2005/8/layout/vList2"/>
    <dgm:cxn modelId="{49FAFF26-DA28-4092-89EA-CA16109787D5}" type="presOf" srcId="{10E0CCD9-DCBC-411D-AF58-75E120F57489}" destId="{49712718-2659-433E-8BC7-9AD62CC925E5}" srcOrd="0" destOrd="0" presId="urn:microsoft.com/office/officeart/2005/8/layout/vList2"/>
    <dgm:cxn modelId="{D8AC3A2D-CA28-4EC2-9954-1B33E9BF1C3D}" srcId="{D58AEF49-0F15-4EFA-8C59-DEAA5CE69170}" destId="{10E0CCD9-DCBC-411D-AF58-75E120F57489}" srcOrd="2" destOrd="0" parTransId="{D982FAA0-73A6-44DF-95C3-5F0E9CACD526}" sibTransId="{0CA85FFD-B672-44AC-9FC5-33854D105BEC}"/>
    <dgm:cxn modelId="{36197C3A-D8FE-4FAD-8942-BD5627D46918}" srcId="{D58AEF49-0F15-4EFA-8C59-DEAA5CE69170}" destId="{18CC9E74-61D2-4EFB-A9C1-3D8B8DED5843}" srcOrd="4" destOrd="0" parTransId="{AD33B77E-B128-4E97-B842-208D43D2F949}" sibTransId="{B3179664-E47F-4BFE-80B2-E275D9047D23}"/>
    <dgm:cxn modelId="{B3F36B5B-EC8F-48E4-8D3E-6C80511BF304}" srcId="{D58AEF49-0F15-4EFA-8C59-DEAA5CE69170}" destId="{E28105E3-DA42-4C93-8619-0D6B4C4F9210}" srcOrd="3" destOrd="0" parTransId="{982D9827-8EDD-451E-9BD5-3EFF27B141FF}" sibTransId="{56D036B3-751F-4252-BAC3-F4212CB8AE7F}"/>
    <dgm:cxn modelId="{D73BEA62-7812-4AF2-8705-A2EDFEA4AAC6}" srcId="{D58AEF49-0F15-4EFA-8C59-DEAA5CE69170}" destId="{8B220CD4-78D1-4220-BA43-3C870DBC2A89}" srcOrd="1" destOrd="0" parTransId="{4157F1A3-F0DF-4B1A-AAF1-29C9595EC76F}" sibTransId="{BD101C1B-7D91-4B5B-A284-017D8A801316}"/>
    <dgm:cxn modelId="{7419C4A2-5648-494C-A1F7-36315B8B6A7C}" type="presOf" srcId="{0AD9AFB5-A29F-49A4-AFF8-A6B07076AFCA}" destId="{4BAD641F-C113-44FC-8AC2-2AB34FD8626D}" srcOrd="0" destOrd="0" presId="urn:microsoft.com/office/officeart/2005/8/layout/vList2"/>
    <dgm:cxn modelId="{90EADDA7-C2AD-4C82-96D5-D26FBA11BDF5}" type="presOf" srcId="{D58AEF49-0F15-4EFA-8C59-DEAA5CE69170}" destId="{ACBFFEEB-6730-49B7-8131-4FA474042FD8}" srcOrd="0" destOrd="0" presId="urn:microsoft.com/office/officeart/2005/8/layout/vList2"/>
    <dgm:cxn modelId="{295878D9-46F1-4920-BD5E-9C14B818B73C}" type="presOf" srcId="{8B220CD4-78D1-4220-BA43-3C870DBC2A89}" destId="{C679E9CD-89BD-4D42-BF1B-400F22658084}" srcOrd="0" destOrd="0" presId="urn:microsoft.com/office/officeart/2005/8/layout/vList2"/>
    <dgm:cxn modelId="{3D76FADA-9A07-4AE6-9166-56911B9695C5}" type="presOf" srcId="{18CC9E74-61D2-4EFB-A9C1-3D8B8DED5843}" destId="{3DD9BB64-E3CD-4C97-B2A9-5CBFF27219E3}" srcOrd="0" destOrd="0" presId="urn:microsoft.com/office/officeart/2005/8/layout/vList2"/>
    <dgm:cxn modelId="{C6B490EC-9ADA-4744-91CE-79DA03CD2909}" srcId="{D58AEF49-0F15-4EFA-8C59-DEAA5CE69170}" destId="{0AD9AFB5-A29F-49A4-AFF8-A6B07076AFCA}" srcOrd="0" destOrd="0" parTransId="{A266702B-D7B6-45DE-97B4-8A609D3196B1}" sibTransId="{7E8AC3B6-9867-4AB5-8DB8-FC0FB8A5BDF5}"/>
    <dgm:cxn modelId="{28D53794-AE23-4329-86BE-94A0D1D72162}" type="presParOf" srcId="{ACBFFEEB-6730-49B7-8131-4FA474042FD8}" destId="{4BAD641F-C113-44FC-8AC2-2AB34FD8626D}" srcOrd="0" destOrd="0" presId="urn:microsoft.com/office/officeart/2005/8/layout/vList2"/>
    <dgm:cxn modelId="{864174D3-C8C0-4890-A4D7-AB04D8236182}" type="presParOf" srcId="{ACBFFEEB-6730-49B7-8131-4FA474042FD8}" destId="{F9D36DBF-25A3-4F33-93B7-3A6BEE36A1D1}" srcOrd="1" destOrd="0" presId="urn:microsoft.com/office/officeart/2005/8/layout/vList2"/>
    <dgm:cxn modelId="{595F3D30-BBE2-45AC-8423-C47E176018A1}" type="presParOf" srcId="{ACBFFEEB-6730-49B7-8131-4FA474042FD8}" destId="{C679E9CD-89BD-4D42-BF1B-400F22658084}" srcOrd="2" destOrd="0" presId="urn:microsoft.com/office/officeart/2005/8/layout/vList2"/>
    <dgm:cxn modelId="{175B355B-DA5D-4199-A1A4-0FB27951417E}" type="presParOf" srcId="{ACBFFEEB-6730-49B7-8131-4FA474042FD8}" destId="{6E5D09FB-079D-4B2E-A093-AC3D27CDEAEF}" srcOrd="3" destOrd="0" presId="urn:microsoft.com/office/officeart/2005/8/layout/vList2"/>
    <dgm:cxn modelId="{169487DF-328D-4AE4-82AB-B5F4CBF45C4E}" type="presParOf" srcId="{ACBFFEEB-6730-49B7-8131-4FA474042FD8}" destId="{49712718-2659-433E-8BC7-9AD62CC925E5}" srcOrd="4" destOrd="0" presId="urn:microsoft.com/office/officeart/2005/8/layout/vList2"/>
    <dgm:cxn modelId="{93764134-0190-4B49-8E5C-EE36A661CBEE}" type="presParOf" srcId="{ACBFFEEB-6730-49B7-8131-4FA474042FD8}" destId="{3834B0F2-36D9-4FE7-85AD-FA0E2B997AB1}" srcOrd="5" destOrd="0" presId="urn:microsoft.com/office/officeart/2005/8/layout/vList2"/>
    <dgm:cxn modelId="{C39A3E22-1B0A-437D-9A13-15B6E44D3D43}" type="presParOf" srcId="{ACBFFEEB-6730-49B7-8131-4FA474042FD8}" destId="{C06B92B5-CCFC-4F57-B419-696899C27288}" srcOrd="6" destOrd="0" presId="urn:microsoft.com/office/officeart/2005/8/layout/vList2"/>
    <dgm:cxn modelId="{E061BFEF-1010-428E-A321-3A058056CE0A}" type="presParOf" srcId="{ACBFFEEB-6730-49B7-8131-4FA474042FD8}" destId="{CFD7621C-6586-4F1D-801E-AA760DAC4842}" srcOrd="7" destOrd="0" presId="urn:microsoft.com/office/officeart/2005/8/layout/vList2"/>
    <dgm:cxn modelId="{588AFC44-75BF-4C71-9680-58D9D0CE6380}" type="presParOf" srcId="{ACBFFEEB-6730-49B7-8131-4FA474042FD8}" destId="{3DD9BB64-E3CD-4C97-B2A9-5CBFF27219E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E47B1-14DC-4A99-B97E-6309C0C33F9E}">
      <dsp:nvSpPr>
        <dsp:cNvPr id="0" name=""/>
        <dsp:cNvSpPr/>
      </dsp:nvSpPr>
      <dsp:spPr>
        <a:xfrm>
          <a:off x="0" y="471429"/>
          <a:ext cx="10515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1848C-9FF3-4559-984C-490F1192FF92}">
      <dsp:nvSpPr>
        <dsp:cNvPr id="0" name=""/>
        <dsp:cNvSpPr/>
      </dsp:nvSpPr>
      <dsp:spPr>
        <a:xfrm>
          <a:off x="525780" y="205749"/>
          <a:ext cx="7360920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Sole </a:t>
          </a:r>
          <a:r>
            <a:rPr lang="en-US" sz="1800" kern="1200" baseline="0" dirty="0">
              <a:latin typeface="Bookman Old Style" panose="02050604050505020204" pitchFamily="18" charset="0"/>
            </a:rPr>
            <a:t>proprietorship</a:t>
          </a:r>
          <a:r>
            <a:rPr lang="en-US" sz="1800" kern="1200" dirty="0">
              <a:latin typeface="Bookman Old Style" panose="02050604050505020204" pitchFamily="18" charset="0"/>
            </a:rPr>
            <a:t>/Single Member LLC</a:t>
          </a:r>
        </a:p>
      </dsp:txBody>
      <dsp:txXfrm>
        <a:off x="551719" y="231688"/>
        <a:ext cx="7309042" cy="479482"/>
      </dsp:txXfrm>
    </dsp:sp>
    <dsp:sp modelId="{D74DBD6D-F2FB-43B1-A57B-A3FA64D02212}">
      <dsp:nvSpPr>
        <dsp:cNvPr id="0" name=""/>
        <dsp:cNvSpPr/>
      </dsp:nvSpPr>
      <dsp:spPr>
        <a:xfrm>
          <a:off x="0" y="1287909"/>
          <a:ext cx="10515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F3FA7-ADFC-4A6E-9934-EB007326AF06}">
      <dsp:nvSpPr>
        <dsp:cNvPr id="0" name=""/>
        <dsp:cNvSpPr/>
      </dsp:nvSpPr>
      <dsp:spPr>
        <a:xfrm>
          <a:off x="525780" y="1022229"/>
          <a:ext cx="7360920" cy="53136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>
              <a:latin typeface="Bookman Old Style" panose="02050604050505020204" pitchFamily="18" charset="0"/>
            </a:rPr>
            <a:t>Partnership/Multi-member LLC</a:t>
          </a:r>
        </a:p>
      </dsp:txBody>
      <dsp:txXfrm>
        <a:off x="551719" y="1048168"/>
        <a:ext cx="7309042" cy="479482"/>
      </dsp:txXfrm>
    </dsp:sp>
    <dsp:sp modelId="{493EF727-0197-4F3B-8783-2901389B1EFD}">
      <dsp:nvSpPr>
        <dsp:cNvPr id="0" name=""/>
        <dsp:cNvSpPr/>
      </dsp:nvSpPr>
      <dsp:spPr>
        <a:xfrm>
          <a:off x="0" y="2104389"/>
          <a:ext cx="10515600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>
              <a:latin typeface="Bookman Old Style" panose="02050604050505020204" pitchFamily="18" charset="0"/>
            </a:rPr>
            <a:t>Many people think LLC means </a:t>
          </a:r>
          <a:r>
            <a:rPr lang="en-US" sz="1800" i="1" kern="1200" baseline="0" dirty="0">
              <a:solidFill>
                <a:srgbClr val="FF0000"/>
              </a:solidFill>
              <a:latin typeface="Bookman Old Style" panose="02050604050505020204" pitchFamily="18" charset="0"/>
            </a:rPr>
            <a:t>Limited Liability </a:t>
          </a:r>
          <a:r>
            <a:rPr lang="en-US" sz="1800" i="1" u="none" strike="sngStrike" kern="1200" baseline="0" dirty="0">
              <a:solidFill>
                <a:srgbClr val="FF0000"/>
              </a:solidFill>
              <a:latin typeface="Bookman Old Style" panose="02050604050505020204" pitchFamily="18" charset="0"/>
            </a:rPr>
            <a:t>Corporation</a:t>
          </a:r>
          <a:r>
            <a:rPr lang="en-US" sz="1800" i="1" kern="1200" baseline="0" dirty="0">
              <a:solidFill>
                <a:srgbClr val="FF0000"/>
              </a:solidFill>
              <a:latin typeface="Bookman Old Style" panose="02050604050505020204" pitchFamily="18" charset="0"/>
            </a:rPr>
            <a:t> </a:t>
          </a:r>
          <a:r>
            <a:rPr lang="en-US" sz="1800" kern="1200" baseline="0" dirty="0">
              <a:latin typeface="Bookman Old Style" panose="02050604050505020204" pitchFamily="18" charset="0"/>
            </a:rPr>
            <a:t>and will tell you they are incorporated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>
              <a:latin typeface="Bookman Old Style" panose="02050604050505020204" pitchFamily="18" charset="0"/>
            </a:rPr>
            <a:t>LLC means </a:t>
          </a:r>
          <a:r>
            <a:rPr lang="en-US" sz="1800" b="1" kern="1200" baseline="0" dirty="0">
              <a:solidFill>
                <a:srgbClr val="FF0000"/>
              </a:solidFill>
              <a:latin typeface="Bookman Old Style" panose="02050604050505020204" pitchFamily="18" charset="0"/>
            </a:rPr>
            <a:t>Limited Liability </a:t>
          </a:r>
          <a:r>
            <a:rPr lang="en-US" sz="1800" b="1" u="sng" kern="1200" baseline="0" dirty="0">
              <a:solidFill>
                <a:srgbClr val="FF0000"/>
              </a:solidFill>
              <a:latin typeface="Bookman Old Style" panose="02050604050505020204" pitchFamily="18" charset="0"/>
            </a:rPr>
            <a:t>Company</a:t>
          </a:r>
          <a:r>
            <a:rPr lang="en-US" sz="1800" b="1" kern="1200" baseline="0" dirty="0">
              <a:solidFill>
                <a:srgbClr val="FF0000"/>
              </a:solidFill>
              <a:latin typeface="Bookman Old Style" panose="02050604050505020204" pitchFamily="18" charset="0"/>
            </a:rPr>
            <a:t> </a:t>
          </a:r>
          <a:r>
            <a:rPr lang="en-US" sz="1800" kern="1200" baseline="0" dirty="0">
              <a:latin typeface="Bookman Old Style" panose="02050604050505020204" pitchFamily="18" charset="0"/>
            </a:rPr>
            <a:t>and is more closely related to a Partnership than a Corporation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baseline="0" dirty="0">
              <a:latin typeface="Bookman Old Style" panose="02050604050505020204" pitchFamily="18" charset="0"/>
            </a:rPr>
            <a:t>Tax structure of a corporation vs. a partnership can be similar but have some significant differences that can create unfavorable tax consequences</a:t>
          </a:r>
        </a:p>
      </dsp:txBody>
      <dsp:txXfrm>
        <a:off x="0" y="2104389"/>
        <a:ext cx="10515600" cy="2041200"/>
      </dsp:txXfrm>
    </dsp:sp>
    <dsp:sp modelId="{E943D71B-F2C4-4835-891E-58B00BA0DFB2}">
      <dsp:nvSpPr>
        <dsp:cNvPr id="0" name=""/>
        <dsp:cNvSpPr/>
      </dsp:nvSpPr>
      <dsp:spPr>
        <a:xfrm>
          <a:off x="525780" y="1838709"/>
          <a:ext cx="7360920" cy="53136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>
              <a:latin typeface="Bookman Old Style" panose="02050604050505020204" pitchFamily="18" charset="0"/>
            </a:rPr>
            <a:t>Corporation/S Corporation</a:t>
          </a:r>
        </a:p>
      </dsp:txBody>
      <dsp:txXfrm>
        <a:off x="551719" y="1864648"/>
        <a:ext cx="730904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CE2E0-3AAA-4DF0-BE06-25FFB01791DF}">
      <dsp:nvSpPr>
        <dsp:cNvPr id="0" name=""/>
        <dsp:cNvSpPr/>
      </dsp:nvSpPr>
      <dsp:spPr>
        <a:xfrm>
          <a:off x="0" y="2656"/>
          <a:ext cx="10515600" cy="12420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13725-1F1A-4A3B-892A-BAAA522708EE}">
      <dsp:nvSpPr>
        <dsp:cNvPr id="0" name=""/>
        <dsp:cNvSpPr/>
      </dsp:nvSpPr>
      <dsp:spPr>
        <a:xfrm>
          <a:off x="375725" y="282120"/>
          <a:ext cx="683136" cy="6831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B0CCD-E70A-42AC-952A-19D2DA53575E}">
      <dsp:nvSpPr>
        <dsp:cNvPr id="0" name=""/>
        <dsp:cNvSpPr/>
      </dsp:nvSpPr>
      <dsp:spPr>
        <a:xfrm>
          <a:off x="1434586" y="2656"/>
          <a:ext cx="9079611" cy="1242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52" tIns="131452" rIns="131452" bIns="13145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Bookman Old Style" panose="02050604050505020204" pitchFamily="18" charset="0"/>
            </a:rPr>
            <a:t>Many small business owners judge the success of their business based on the balance in their checkbook.</a:t>
          </a:r>
        </a:p>
      </dsp:txBody>
      <dsp:txXfrm>
        <a:off x="1434586" y="2656"/>
        <a:ext cx="9079611" cy="1242066"/>
      </dsp:txXfrm>
    </dsp:sp>
    <dsp:sp modelId="{F5393E06-4DDD-4098-B337-65BFD8776CC9}">
      <dsp:nvSpPr>
        <dsp:cNvPr id="0" name=""/>
        <dsp:cNvSpPr/>
      </dsp:nvSpPr>
      <dsp:spPr>
        <a:xfrm>
          <a:off x="0" y="1555238"/>
          <a:ext cx="10515600" cy="12420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2041A-C8D6-4994-9C37-42EF29D5449C}">
      <dsp:nvSpPr>
        <dsp:cNvPr id="0" name=""/>
        <dsp:cNvSpPr/>
      </dsp:nvSpPr>
      <dsp:spPr>
        <a:xfrm>
          <a:off x="375725" y="1834703"/>
          <a:ext cx="683136" cy="6831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06727-4ABE-4218-B4EC-16F64CCE5DBC}">
      <dsp:nvSpPr>
        <dsp:cNvPr id="0" name=""/>
        <dsp:cNvSpPr/>
      </dsp:nvSpPr>
      <dsp:spPr>
        <a:xfrm>
          <a:off x="1434586" y="1555238"/>
          <a:ext cx="9079611" cy="1242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52" tIns="131452" rIns="131452" bIns="13145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Bookman Old Style" panose="02050604050505020204" pitchFamily="18" charset="0"/>
            </a:rPr>
            <a:t>Do you need a complicated customized computer system or is a spreadsheet going to be sufficient?</a:t>
          </a:r>
        </a:p>
      </dsp:txBody>
      <dsp:txXfrm>
        <a:off x="1434586" y="1555238"/>
        <a:ext cx="9079611" cy="1242066"/>
      </dsp:txXfrm>
    </dsp:sp>
    <dsp:sp modelId="{58566DCD-63FD-4BC4-8B8C-4A2A6845B2CF}">
      <dsp:nvSpPr>
        <dsp:cNvPr id="0" name=""/>
        <dsp:cNvSpPr/>
      </dsp:nvSpPr>
      <dsp:spPr>
        <a:xfrm>
          <a:off x="0" y="3107821"/>
          <a:ext cx="10515600" cy="12420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C82CC-6218-4188-A371-366F9F0E6845}">
      <dsp:nvSpPr>
        <dsp:cNvPr id="0" name=""/>
        <dsp:cNvSpPr/>
      </dsp:nvSpPr>
      <dsp:spPr>
        <a:xfrm>
          <a:off x="375725" y="3387286"/>
          <a:ext cx="683136" cy="6831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D3B7D-822F-40D9-8713-24CC479005B9}">
      <dsp:nvSpPr>
        <dsp:cNvPr id="0" name=""/>
        <dsp:cNvSpPr/>
      </dsp:nvSpPr>
      <dsp:spPr>
        <a:xfrm>
          <a:off x="1434586" y="3107821"/>
          <a:ext cx="4732020" cy="1242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52" tIns="131452" rIns="131452" bIns="13145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Bookman Old Style" panose="02050604050505020204" pitchFamily="18" charset="0"/>
            </a:rPr>
            <a:t>How much time will you have to manage the system vs. managing your business?</a:t>
          </a:r>
        </a:p>
      </dsp:txBody>
      <dsp:txXfrm>
        <a:off x="1434586" y="3107821"/>
        <a:ext cx="4732020" cy="1242066"/>
      </dsp:txXfrm>
    </dsp:sp>
    <dsp:sp modelId="{E0856A36-552B-4EC3-AA80-EFEB34301C93}">
      <dsp:nvSpPr>
        <dsp:cNvPr id="0" name=""/>
        <dsp:cNvSpPr/>
      </dsp:nvSpPr>
      <dsp:spPr>
        <a:xfrm>
          <a:off x="6166606" y="3107821"/>
          <a:ext cx="4347591" cy="1242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52" tIns="131452" rIns="131452" bIns="13145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Bookman Old Style" panose="02050604050505020204" pitchFamily="18" charset="0"/>
            </a:rPr>
            <a:t>Hiring internal staff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Bookman Old Style" panose="02050604050505020204" pitchFamily="18" charset="0"/>
            </a:rPr>
            <a:t>Outsourcing some or all of your accounting services including bookkeeping, payroll, sales &amp; use tax, etc.</a:t>
          </a:r>
        </a:p>
      </dsp:txBody>
      <dsp:txXfrm>
        <a:off x="6166606" y="3107821"/>
        <a:ext cx="4347591" cy="1242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D641F-C113-44FC-8AC2-2AB34FD8626D}">
      <dsp:nvSpPr>
        <dsp:cNvPr id="0" name=""/>
        <dsp:cNvSpPr/>
      </dsp:nvSpPr>
      <dsp:spPr>
        <a:xfrm>
          <a:off x="0" y="226764"/>
          <a:ext cx="6630174" cy="968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Will my business activity be required to file a separate annual return or will it be included directly on my personal return?</a:t>
          </a:r>
        </a:p>
      </dsp:txBody>
      <dsp:txXfrm>
        <a:off x="47291" y="274055"/>
        <a:ext cx="6535592" cy="874177"/>
      </dsp:txXfrm>
    </dsp:sp>
    <dsp:sp modelId="{C679E9CD-89BD-4D42-BF1B-400F22658084}">
      <dsp:nvSpPr>
        <dsp:cNvPr id="0" name=""/>
        <dsp:cNvSpPr/>
      </dsp:nvSpPr>
      <dsp:spPr>
        <a:xfrm>
          <a:off x="0" y="1247364"/>
          <a:ext cx="6630174" cy="96875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Will I be required to be a W-2 employee or am I prohibited from being a W-2 employee based on my entity type?</a:t>
          </a:r>
        </a:p>
      </dsp:txBody>
      <dsp:txXfrm>
        <a:off x="47291" y="1294655"/>
        <a:ext cx="6535592" cy="874177"/>
      </dsp:txXfrm>
    </dsp:sp>
    <dsp:sp modelId="{49712718-2659-433E-8BC7-9AD62CC925E5}">
      <dsp:nvSpPr>
        <dsp:cNvPr id="0" name=""/>
        <dsp:cNvSpPr/>
      </dsp:nvSpPr>
      <dsp:spPr>
        <a:xfrm>
          <a:off x="0" y="2267964"/>
          <a:ext cx="6630174" cy="96875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Will I have payroll for employees and what filing and payment requirements will that entail?</a:t>
          </a:r>
        </a:p>
      </dsp:txBody>
      <dsp:txXfrm>
        <a:off x="47291" y="2315255"/>
        <a:ext cx="6535592" cy="874177"/>
      </dsp:txXfrm>
    </dsp:sp>
    <dsp:sp modelId="{C06B92B5-CCFC-4F57-B419-696899C27288}">
      <dsp:nvSpPr>
        <dsp:cNvPr id="0" name=""/>
        <dsp:cNvSpPr/>
      </dsp:nvSpPr>
      <dsp:spPr>
        <a:xfrm>
          <a:off x="0" y="3288563"/>
          <a:ext cx="6630174" cy="96875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Will I be required to collect and remit sales &amp; use and for what jurisdictions?</a:t>
          </a:r>
        </a:p>
      </dsp:txBody>
      <dsp:txXfrm>
        <a:off x="47291" y="3335854"/>
        <a:ext cx="6535592" cy="874177"/>
      </dsp:txXfrm>
    </dsp:sp>
    <dsp:sp modelId="{3DD9BB64-E3CD-4C97-B2A9-5CBFF27219E3}">
      <dsp:nvSpPr>
        <dsp:cNvPr id="0" name=""/>
        <dsp:cNvSpPr/>
      </dsp:nvSpPr>
      <dsp:spPr>
        <a:xfrm>
          <a:off x="0" y="4309163"/>
          <a:ext cx="6630174" cy="9687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Getting behind in PAYROLL TAXES and SALES &amp; USE TAXES can cause a business to struggle and even fail</a:t>
          </a:r>
          <a:br>
            <a:rPr lang="en-US" sz="1800" kern="1200" dirty="0">
              <a:latin typeface="Bookman Old Style" panose="02050604050505020204" pitchFamily="18" charset="0"/>
            </a:rPr>
          </a:br>
          <a:r>
            <a:rPr lang="en-US" sz="1800" kern="1200" dirty="0">
              <a:latin typeface="Bookman Old Style" panose="02050604050505020204" pitchFamily="18" charset="0"/>
            </a:rPr>
            <a:t>                   *  Large penalties and interest </a:t>
          </a:r>
        </a:p>
      </dsp:txBody>
      <dsp:txXfrm>
        <a:off x="47291" y="4356454"/>
        <a:ext cx="6535592" cy="874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09FB-8824-4BB2-A5CE-A22A65690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EFAF1-C713-49F2-9B2F-668F2DB58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BEB1-4077-44FF-B6B5-B258FBAF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4696C-F510-414B-831A-288C2472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0C599-4CAB-40A0-ADF8-2A60CBD0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7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383AE-E0FE-4EB4-9D35-0B598D43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E0439-729C-42EB-AAA1-D335DFCD2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53EE2-1049-4D15-80B1-4BEE7079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4D035-6029-4803-BEE9-351DA689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9C268-4CC3-42C5-BA39-0852EBD3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6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582B1-83F7-4317-9425-EC94026F0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DB0FA-4783-459C-B1DA-2E71EA733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134C2-4CFC-41C7-864F-B935A9D72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1AB4-A924-42B5-A275-95E84790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14FB0-9DE9-4D09-A4A8-9A98BA14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7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6567-7A26-423A-870A-7909849D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68108-2A35-4D9E-995B-2A919A389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FC58A-BB50-407F-8979-D70A4185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E384-5E56-481C-A9A1-7A963BE9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479BA-12CF-4EE5-A400-35B94E17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9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0FEEF-93BF-4FAE-AB2F-1D91DCACE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ACE5E-CC2D-449C-85D2-8AF62AC5C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3DF4B-950C-45F8-AF69-BD5F58A8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4706A-BF0F-441D-976C-9E8D2660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32226-B70D-4E92-8DFC-5A65388F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9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B2DB-7AAA-4691-9F84-786584ED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8444B-9859-491A-9C54-87CF0F4C7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B44CB-968B-47BF-B03B-D96189723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DF904-D1A1-404B-81D9-DB8AE557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93180-B320-4DF0-A535-F0DCCD8D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2B4A7-1FC6-4221-841A-C12D9F20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1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65B11-5A51-4038-958F-788D98EB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20FE2-DA0B-46DD-BD8B-67AEDFACA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60125-D436-4FCB-A5AB-F86D7D805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F3FAF-344D-4D1F-BC1D-F20140933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B051F-0935-42EB-9EEA-4AB3D3592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7EEA7-18CE-44A6-AEF6-DB78CEED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8C376E-3F55-4679-A6D3-833122D0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86957-7C35-4343-A207-78F66676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7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98362-2414-4D51-9F4F-BBEA6F41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83AF4-E557-4576-9AB0-1E26F90B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AF96D-2FC3-4661-94BF-DD7A1D5D0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D9FE3-6E7B-4241-B488-BFA6001FF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4B7797-B84B-4A71-9D80-CC7D2080A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A9053-2451-4374-931E-98BB7AB7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E4981-FB32-4CB7-92B9-66E6B9D6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FE9D-373A-45A9-B861-1E08D583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EC5B-164E-4309-92C2-BC371DD8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E0F16-A301-425B-A2BD-FA9FE0CA4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BC876-7D34-42E6-AB2B-E873F301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1B26B-9D08-4A0D-A875-015DCD8A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0588D-3A99-4EA0-BECF-77CFE3E5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E03F-DD60-48B7-BE44-3F6D6AC9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E2DAAC-88B1-41A1-A5AB-C5A03862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37A87-1909-43F8-BECE-759F96075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0180-2794-4849-A7BE-2280E8E6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76312-5CE1-4C57-82B3-D30229D6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1EFE5-6754-4838-96F9-1ED00C96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75E5D-2133-401D-ABA5-F4CAB7FB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86F06-A1BF-4579-B67F-D3D97679C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77376-060C-49CE-AD6D-AAEFE6DC3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B824A-6573-4F14-9A69-CAF2ACFDF64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C7B78-A73B-44EC-842C-CBC643006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629E4-C437-44EA-9CC1-1CCCF732F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78D9-E97F-44CF-9F58-63D5C1FAE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sv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4AD3C-1393-4B81-968B-D64627CF9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ookman Old Style" panose="02050604050505020204" pitchFamily="18" charset="0"/>
              </a:rPr>
              <a:t>5 Things Every Small Business Owner Should Know</a:t>
            </a:r>
          </a:p>
        </p:txBody>
      </p:sp>
      <p:grpSp>
        <p:nvGrpSpPr>
          <p:cNvPr id="48" name="Group 2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54F0F046-65D0-4FCB-95E6-9B413D3D6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43" y="671247"/>
            <a:ext cx="9508408" cy="2106653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3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: Shape 3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: Shape 3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004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DEC482-8809-4E5B-A36A-5D267BA7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4262628" cy="437197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2"/>
                </a:solidFill>
                <a:latin typeface="Bookman Old Style" panose="02050604050505020204" pitchFamily="18" charset="0"/>
              </a:rPr>
              <a:t>Choose experienced, qualified professionals</a:t>
            </a:r>
            <a:br>
              <a:rPr lang="en-US" sz="4800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en-US" sz="4800" dirty="0">
                <a:solidFill>
                  <a:schemeClr val="tx2"/>
                </a:solidFill>
                <a:latin typeface="Bookman Old Style" panose="02050604050505020204" pitchFamily="18" charset="0"/>
              </a:rPr>
              <a:t>for advice and leadership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50395-CBE1-4B7E-90DB-ED3F2DA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5311538" cy="5205888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Accountant, Lawyer, Banker</a:t>
            </a:r>
          </a:p>
          <a:p>
            <a:pPr lvl="1"/>
            <a:r>
              <a:rPr lang="en-US" sz="1800" dirty="0">
                <a:solidFill>
                  <a:schemeClr val="tx2"/>
                </a:solidFill>
                <a:latin typeface="Bookman Old Style" panose="02050604050505020204" pitchFamily="18" charset="0"/>
              </a:rPr>
              <a:t>Should be a business partner in developing and growing your business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Ask successful peers for their recommendations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“Interview” professional service providers to make sure the relationship will be a good fit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Not all professional service providers have the experience, specialties or qualifications your business may need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Sometimes spending a few dollars on the front end can save you a lot of dollars and headaches down the road</a:t>
            </a:r>
          </a:p>
        </p:txBody>
      </p:sp>
      <p:pic>
        <p:nvPicPr>
          <p:cNvPr id="21" name="Picture 20" descr="A picture containing text&#10;&#10;Description automatically generated">
            <a:extLst>
              <a:ext uri="{FF2B5EF4-FFF2-40B4-BE49-F238E27FC236}">
                <a16:creationId xmlns:a16="http://schemas.microsoft.com/office/drawing/2014/main" id="{C4E827D6-432F-4BEC-B9F3-2587029BF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660" y="5932412"/>
            <a:ext cx="495689" cy="7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BDEB4-2229-4743-962D-210D4277C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Bookman Old Style" panose="02050604050505020204" pitchFamily="18" charset="0"/>
              </a:rPr>
              <a:t>Choose the right type of business entity structure and understand the difference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Building">
            <a:extLst>
              <a:ext uri="{FF2B5EF4-FFF2-40B4-BE49-F238E27FC236}">
                <a16:creationId xmlns:a16="http://schemas.microsoft.com/office/drawing/2014/main" id="{6DDB6A4D-EA0C-AE76-43C8-D1490DD8D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pic>
        <p:nvPicPr>
          <p:cNvPr id="23" name="Picture 22" descr="A picture containing text&#10;&#10;Description automatically generated">
            <a:extLst>
              <a:ext uri="{FF2B5EF4-FFF2-40B4-BE49-F238E27FC236}">
                <a16:creationId xmlns:a16="http://schemas.microsoft.com/office/drawing/2014/main" id="{950F5ABA-20F0-41D7-B95F-7EE274C563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660" y="5932412"/>
            <a:ext cx="495689" cy="702226"/>
          </a:xfrm>
          <a:prstGeom prst="rect">
            <a:avLst/>
          </a:prstGeom>
        </p:spPr>
      </p:pic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57C52DA9-DB14-ED72-AAD5-757A374CB9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519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337288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B58E1B-691F-4C44-A46C-03551D8B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Bookman Old Style" panose="02050604050505020204" pitchFamily="18" charset="0"/>
              </a:rPr>
              <a:t>Choose the accounting system that is appropriate for your business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941BE3E-FB67-4D64-A762-FB8063149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660" y="5932412"/>
            <a:ext cx="495689" cy="702226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C87D3CB-863C-C253-A4C6-443D867CAC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64815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47745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D144591-E9E9-4209-8701-3BB48A91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3AA27-9444-4F3E-916C-AA2E9B18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084" y="547712"/>
            <a:ext cx="3337715" cy="557736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Understand your tax filing requirements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3716B4-4814-EC13-3B98-19CEB1206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467531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AE7651DE-C0A3-4D63-B993-A4FE5E01DD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660" y="5932412"/>
            <a:ext cx="495689" cy="7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053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1A2EC-E13E-4DF4-B670-59E09B649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335623"/>
            <a:ext cx="9833548" cy="1066802"/>
          </a:xfrm>
        </p:spPr>
        <p:txBody>
          <a:bodyPr anchor="b">
            <a:no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Bookman Old Style" panose="02050604050505020204" pitchFamily="18" charset="0"/>
              </a:rPr>
              <a:t>Understand your financial statement </a:t>
            </a:r>
            <a:br>
              <a:rPr lang="en-US" sz="3600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en-US" sz="3600" dirty="0">
                <a:solidFill>
                  <a:schemeClr val="tx2"/>
                </a:solidFill>
                <a:latin typeface="Bookman Old Style" panose="02050604050505020204" pitchFamily="18" charset="0"/>
              </a:rPr>
              <a:t>and tax return</a:t>
            </a:r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1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48FD2-9608-4179-BA6B-DDF43424D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Cash in your checking accounting does not mean profit in your business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A lack of cash in your checking account does not mean a loss in your business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Timing of cash flow vs. taxability of revenue and deductibility of payments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Not all payments are deductible </a:t>
            </a:r>
          </a:p>
          <a:p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How will the profits of my business be taxed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Federal and state income tax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Self employment taxes</a:t>
            </a:r>
          </a:p>
        </p:txBody>
      </p:sp>
      <p:pic>
        <p:nvPicPr>
          <p:cNvPr id="25" name="Picture 24" descr="A picture containing text&#10;&#10;Description automatically generated">
            <a:extLst>
              <a:ext uri="{FF2B5EF4-FFF2-40B4-BE49-F238E27FC236}">
                <a16:creationId xmlns:a16="http://schemas.microsoft.com/office/drawing/2014/main" id="{3CACEEEA-9287-4753-B0ED-563CE98DF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660" y="5932412"/>
            <a:ext cx="495689" cy="7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052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4AD3C-1393-4B81-968B-D64627CF9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3177682"/>
            <a:ext cx="9163757" cy="1444293"/>
          </a:xfrm>
        </p:spPr>
        <p:txBody>
          <a:bodyPr anchor="ctr"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For a copy of this presentation or additional information, visit </a:t>
            </a:r>
            <a:r>
              <a:rPr lang="en-US" sz="3200">
                <a:solidFill>
                  <a:schemeClr val="tx2"/>
                </a:solidFill>
                <a:latin typeface="Bookman Old Style" panose="02050604050505020204" pitchFamily="18" charset="0"/>
              </a:rPr>
              <a:t>our website:</a:t>
            </a:r>
            <a:endParaRPr lang="en-US" sz="32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GordonKeeter.com/Resources</a:t>
            </a:r>
          </a:p>
        </p:txBody>
      </p:sp>
      <p:grpSp>
        <p:nvGrpSpPr>
          <p:cNvPr id="48" name="Group 2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54F0F046-65D0-4FCB-95E6-9B413D3D6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79" y="730039"/>
            <a:ext cx="6518841" cy="1444294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3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: Shape 3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: Shape 3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47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457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Choose experienced, qualified professionals for advice and leadership</vt:lpstr>
      <vt:lpstr>Choose the right type of business entity structure and understand the difference</vt:lpstr>
      <vt:lpstr>Choose the accounting system that is appropriate for your business</vt:lpstr>
      <vt:lpstr>Understand your tax filing requirements</vt:lpstr>
      <vt:lpstr>Understand your financial statement  and tax return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Ladoska Keeter</dc:creator>
  <cp:lastModifiedBy>Nicole Powell</cp:lastModifiedBy>
  <cp:revision>9</cp:revision>
  <dcterms:created xsi:type="dcterms:W3CDTF">2022-05-02T13:49:03Z</dcterms:created>
  <dcterms:modified xsi:type="dcterms:W3CDTF">2022-05-02T17:52:32Z</dcterms:modified>
</cp:coreProperties>
</file>